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handoutMasterIdLst>
    <p:handoutMasterId r:id="rId67"/>
  </p:handoutMasterIdLst>
  <p:sldIdLst>
    <p:sldId id="302" r:id="rId2"/>
    <p:sldId id="303" r:id="rId3"/>
    <p:sldId id="304" r:id="rId4"/>
    <p:sldId id="308" r:id="rId5"/>
    <p:sldId id="356" r:id="rId6"/>
    <p:sldId id="305" r:id="rId7"/>
    <p:sldId id="358" r:id="rId8"/>
    <p:sldId id="306" r:id="rId9"/>
    <p:sldId id="320" r:id="rId10"/>
    <p:sldId id="310" r:id="rId11"/>
    <p:sldId id="312" r:id="rId12"/>
    <p:sldId id="311" r:id="rId13"/>
    <p:sldId id="321" r:id="rId14"/>
    <p:sldId id="391" r:id="rId15"/>
    <p:sldId id="374" r:id="rId16"/>
    <p:sldId id="375" r:id="rId17"/>
    <p:sldId id="322" r:id="rId18"/>
    <p:sldId id="377" r:id="rId19"/>
    <p:sldId id="346" r:id="rId20"/>
    <p:sldId id="313" r:id="rId21"/>
    <p:sldId id="330" r:id="rId22"/>
    <p:sldId id="332" r:id="rId23"/>
    <p:sldId id="331" r:id="rId24"/>
    <p:sldId id="345" r:id="rId25"/>
    <p:sldId id="382" r:id="rId26"/>
    <p:sldId id="379" r:id="rId27"/>
    <p:sldId id="347" r:id="rId28"/>
    <p:sldId id="315" r:id="rId29"/>
    <p:sldId id="337" r:id="rId30"/>
    <p:sldId id="338" r:id="rId31"/>
    <p:sldId id="359" r:id="rId32"/>
    <p:sldId id="360" r:id="rId33"/>
    <p:sldId id="362" r:id="rId34"/>
    <p:sldId id="388" r:id="rId35"/>
    <p:sldId id="361" r:id="rId36"/>
    <p:sldId id="363" r:id="rId37"/>
    <p:sldId id="384" r:id="rId38"/>
    <p:sldId id="316" r:id="rId39"/>
    <p:sldId id="354" r:id="rId40"/>
    <p:sldId id="390" r:id="rId41"/>
    <p:sldId id="364" r:id="rId42"/>
    <p:sldId id="341" r:id="rId43"/>
    <p:sldId id="365" r:id="rId44"/>
    <p:sldId id="381" r:id="rId45"/>
    <p:sldId id="348" r:id="rId46"/>
    <p:sldId id="350" r:id="rId47"/>
    <p:sldId id="367" r:id="rId48"/>
    <p:sldId id="351" r:id="rId49"/>
    <p:sldId id="352" r:id="rId50"/>
    <p:sldId id="387" r:id="rId51"/>
    <p:sldId id="366" r:id="rId52"/>
    <p:sldId id="368" r:id="rId53"/>
    <p:sldId id="386" r:id="rId54"/>
    <p:sldId id="392" r:id="rId55"/>
    <p:sldId id="369" r:id="rId56"/>
    <p:sldId id="372" r:id="rId57"/>
    <p:sldId id="378" r:id="rId58"/>
    <p:sldId id="370" r:id="rId59"/>
    <p:sldId id="371" r:id="rId60"/>
    <p:sldId id="376" r:id="rId61"/>
    <p:sldId id="349" r:id="rId62"/>
    <p:sldId id="373" r:id="rId63"/>
    <p:sldId id="393" r:id="rId64"/>
    <p:sldId id="389" r:id="rId65"/>
  </p:sldIdLst>
  <p:sldSz cx="9144000" cy="6858000" type="screen4x3"/>
  <p:notesSz cx="7102475" cy="10234613"/>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7962" autoAdjust="0"/>
    <p:restoredTop sz="67896" autoAdjust="0"/>
  </p:normalViewPr>
  <p:slideViewPr>
    <p:cSldViewPr snapToGrid="0">
      <p:cViewPr varScale="1">
        <p:scale>
          <a:sx n="86" d="100"/>
          <a:sy n="86" d="100"/>
        </p:scale>
        <p:origin x="-1542"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1" d="100"/>
          <a:sy n="71" d="100"/>
        </p:scale>
        <p:origin x="-2778" y="-90"/>
      </p:cViewPr>
      <p:guideLst>
        <p:guide orient="horz" pos="3224"/>
        <p:guide pos="223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511731"/>
          </a:xfrm>
          <a:prstGeom prst="rect">
            <a:avLst/>
          </a:prstGeom>
        </p:spPr>
        <p:txBody>
          <a:bodyPr vert="horz" lIns="99066" tIns="49533" rIns="99066" bIns="49533" rtlCol="0"/>
          <a:lstStyle>
            <a:lvl1pPr algn="l">
              <a:defRPr sz="1300"/>
            </a:lvl1pPr>
          </a:lstStyle>
          <a:p>
            <a:pPr>
              <a:defRPr/>
            </a:pPr>
            <a:endParaRPr lang="en-US"/>
          </a:p>
        </p:txBody>
      </p:sp>
      <p:sp>
        <p:nvSpPr>
          <p:cNvPr id="3" name="Date Placeholder 2"/>
          <p:cNvSpPr>
            <a:spLocks noGrp="1"/>
          </p:cNvSpPr>
          <p:nvPr>
            <p:ph type="dt" sz="quarter" idx="1"/>
          </p:nvPr>
        </p:nvSpPr>
        <p:spPr>
          <a:xfrm>
            <a:off x="4023092" y="0"/>
            <a:ext cx="3077739" cy="511731"/>
          </a:xfrm>
          <a:prstGeom prst="rect">
            <a:avLst/>
          </a:prstGeom>
        </p:spPr>
        <p:txBody>
          <a:bodyPr vert="horz" lIns="99066" tIns="49533" rIns="99066" bIns="49533" rtlCol="0"/>
          <a:lstStyle>
            <a:lvl1pPr algn="r">
              <a:defRPr sz="1300"/>
            </a:lvl1pPr>
          </a:lstStyle>
          <a:p>
            <a:pPr>
              <a:defRPr/>
            </a:pPr>
            <a:fld id="{A2D6E821-B9FA-47B9-93E9-C8F87AEEAAA2}" type="datetimeFigureOut">
              <a:rPr lang="en-US"/>
              <a:pPr>
                <a:defRPr/>
              </a:pPr>
              <a:t>11/4/2017</a:t>
            </a:fld>
            <a:endParaRPr lang="en-US"/>
          </a:p>
        </p:txBody>
      </p:sp>
      <p:sp>
        <p:nvSpPr>
          <p:cNvPr id="4" name="Footer Placeholder 3"/>
          <p:cNvSpPr>
            <a:spLocks noGrp="1"/>
          </p:cNvSpPr>
          <p:nvPr>
            <p:ph type="ftr" sz="quarter" idx="2"/>
          </p:nvPr>
        </p:nvSpPr>
        <p:spPr>
          <a:xfrm>
            <a:off x="0" y="9721106"/>
            <a:ext cx="3077739" cy="511731"/>
          </a:xfrm>
          <a:prstGeom prst="rect">
            <a:avLst/>
          </a:prstGeom>
        </p:spPr>
        <p:txBody>
          <a:bodyPr vert="horz" lIns="99066" tIns="49533" rIns="99066" bIns="49533" rtlCol="0" anchor="b"/>
          <a:lstStyle>
            <a:lvl1pPr algn="l">
              <a:defRPr sz="1300"/>
            </a:lvl1pPr>
          </a:lstStyle>
          <a:p>
            <a:pPr>
              <a:defRPr/>
            </a:pPr>
            <a:endParaRPr lang="en-US"/>
          </a:p>
        </p:txBody>
      </p:sp>
      <p:sp>
        <p:nvSpPr>
          <p:cNvPr id="5" name="Slide Number Placeholder 4"/>
          <p:cNvSpPr>
            <a:spLocks noGrp="1"/>
          </p:cNvSpPr>
          <p:nvPr>
            <p:ph type="sldNum" sz="quarter" idx="3"/>
          </p:nvPr>
        </p:nvSpPr>
        <p:spPr>
          <a:xfrm>
            <a:off x="4023092" y="9721106"/>
            <a:ext cx="3077739" cy="511731"/>
          </a:xfrm>
          <a:prstGeom prst="rect">
            <a:avLst/>
          </a:prstGeom>
        </p:spPr>
        <p:txBody>
          <a:bodyPr vert="horz" lIns="99066" tIns="49533" rIns="99066" bIns="49533" rtlCol="0" anchor="b"/>
          <a:lstStyle>
            <a:lvl1pPr algn="r">
              <a:defRPr sz="1300"/>
            </a:lvl1pPr>
          </a:lstStyle>
          <a:p>
            <a:pPr>
              <a:defRPr/>
            </a:pPr>
            <a:fld id="{707BB6E8-76FA-46D9-AF96-D4538F3C4C54}" type="slidenum">
              <a:rPr lang="en-US"/>
              <a:pPr>
                <a:defRPr/>
              </a:pPr>
              <a:t>‹#›</a:t>
            </a:fld>
            <a:endParaRPr lang="en-US"/>
          </a:p>
        </p:txBody>
      </p:sp>
    </p:spTree>
    <p:extLst>
      <p:ext uri="{BB962C8B-B14F-4D97-AF65-F5344CB8AC3E}">
        <p14:creationId xmlns:p14="http://schemas.microsoft.com/office/powerpoint/2010/main" val="27781382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511731"/>
          </a:xfrm>
          <a:prstGeom prst="rect">
            <a:avLst/>
          </a:prstGeom>
        </p:spPr>
        <p:txBody>
          <a:bodyPr vert="horz" lIns="99066" tIns="49533" rIns="99066" bIns="49533" rtlCol="0"/>
          <a:lstStyle>
            <a:lvl1pPr algn="l">
              <a:defRPr sz="1300"/>
            </a:lvl1pPr>
          </a:lstStyle>
          <a:p>
            <a:pPr>
              <a:defRPr/>
            </a:pPr>
            <a:endParaRPr lang="en-US"/>
          </a:p>
        </p:txBody>
      </p:sp>
      <p:sp>
        <p:nvSpPr>
          <p:cNvPr id="3" name="Date Placeholder 2"/>
          <p:cNvSpPr>
            <a:spLocks noGrp="1"/>
          </p:cNvSpPr>
          <p:nvPr>
            <p:ph type="dt" idx="1"/>
          </p:nvPr>
        </p:nvSpPr>
        <p:spPr>
          <a:xfrm>
            <a:off x="4023092" y="0"/>
            <a:ext cx="3077739" cy="511731"/>
          </a:xfrm>
          <a:prstGeom prst="rect">
            <a:avLst/>
          </a:prstGeom>
        </p:spPr>
        <p:txBody>
          <a:bodyPr vert="horz" lIns="99066" tIns="49533" rIns="99066" bIns="49533" rtlCol="0"/>
          <a:lstStyle>
            <a:lvl1pPr algn="r">
              <a:defRPr sz="1300"/>
            </a:lvl1pPr>
          </a:lstStyle>
          <a:p>
            <a:pPr>
              <a:defRPr/>
            </a:pPr>
            <a:fld id="{77DBAAB0-8BA5-4A4A-BD0B-AED9E5B65703}" type="datetimeFigureOut">
              <a:rPr lang="en-US"/>
              <a:pPr>
                <a:defRPr/>
              </a:pPr>
              <a:t>11/4/2017</a:t>
            </a:fld>
            <a:endParaRPr lang="en-US"/>
          </a:p>
        </p:txBody>
      </p:sp>
      <p:sp>
        <p:nvSpPr>
          <p:cNvPr id="4" name="Slide Image Placeholder 3"/>
          <p:cNvSpPr>
            <a:spLocks noGrp="1" noRot="1" noChangeAspect="1"/>
          </p:cNvSpPr>
          <p:nvPr>
            <p:ph type="sldImg" idx="2"/>
          </p:nvPr>
        </p:nvSpPr>
        <p:spPr>
          <a:xfrm>
            <a:off x="993775" y="768350"/>
            <a:ext cx="5114925" cy="3836988"/>
          </a:xfrm>
          <a:prstGeom prst="rect">
            <a:avLst/>
          </a:prstGeom>
          <a:noFill/>
          <a:ln w="12700">
            <a:solidFill>
              <a:prstClr val="black"/>
            </a:solidFill>
          </a:ln>
        </p:spPr>
        <p:txBody>
          <a:bodyPr vert="horz" lIns="99066" tIns="49533" rIns="99066" bIns="49533" rtlCol="0" anchor="ctr"/>
          <a:lstStyle/>
          <a:p>
            <a:pPr lvl="0"/>
            <a:endParaRPr lang="en-US" noProof="0" smtClean="0"/>
          </a:p>
        </p:txBody>
      </p:sp>
      <p:sp>
        <p:nvSpPr>
          <p:cNvPr id="5" name="Notes Placeholder 4"/>
          <p:cNvSpPr>
            <a:spLocks noGrp="1"/>
          </p:cNvSpPr>
          <p:nvPr>
            <p:ph type="body" sz="quarter" idx="3"/>
          </p:nvPr>
        </p:nvSpPr>
        <p:spPr>
          <a:xfrm>
            <a:off x="710248" y="4861441"/>
            <a:ext cx="5681980" cy="4605576"/>
          </a:xfrm>
          <a:prstGeom prst="rect">
            <a:avLst/>
          </a:prstGeom>
        </p:spPr>
        <p:txBody>
          <a:bodyPr vert="horz" lIns="99066" tIns="49533" rIns="99066" bIns="49533"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721106"/>
            <a:ext cx="3077739" cy="511731"/>
          </a:xfrm>
          <a:prstGeom prst="rect">
            <a:avLst/>
          </a:prstGeom>
        </p:spPr>
        <p:txBody>
          <a:bodyPr vert="horz" lIns="99066" tIns="49533" rIns="99066" bIns="49533" rtlCol="0" anchor="b"/>
          <a:lstStyle>
            <a:lvl1pPr algn="l">
              <a:defRPr sz="1300"/>
            </a:lvl1pPr>
          </a:lstStyle>
          <a:p>
            <a:pPr>
              <a:defRPr/>
            </a:pPr>
            <a:endParaRPr lang="en-US"/>
          </a:p>
        </p:txBody>
      </p:sp>
      <p:sp>
        <p:nvSpPr>
          <p:cNvPr id="7" name="Slide Number Placeholder 6"/>
          <p:cNvSpPr>
            <a:spLocks noGrp="1"/>
          </p:cNvSpPr>
          <p:nvPr>
            <p:ph type="sldNum" sz="quarter" idx="5"/>
          </p:nvPr>
        </p:nvSpPr>
        <p:spPr>
          <a:xfrm>
            <a:off x="4023092" y="9721106"/>
            <a:ext cx="3077739" cy="511731"/>
          </a:xfrm>
          <a:prstGeom prst="rect">
            <a:avLst/>
          </a:prstGeom>
        </p:spPr>
        <p:txBody>
          <a:bodyPr vert="horz" lIns="99066" tIns="49533" rIns="99066" bIns="49533" rtlCol="0" anchor="b"/>
          <a:lstStyle>
            <a:lvl1pPr algn="r">
              <a:defRPr sz="1300"/>
            </a:lvl1pPr>
          </a:lstStyle>
          <a:p>
            <a:pPr>
              <a:defRPr/>
            </a:pPr>
            <a:fld id="{D53C4495-3066-4D58-8B67-07BECE585006}" type="slidenum">
              <a:rPr lang="en-US"/>
              <a:pPr>
                <a:defRPr/>
              </a:pPr>
              <a:t>‹#›</a:t>
            </a:fld>
            <a:endParaRPr lang="en-US"/>
          </a:p>
        </p:txBody>
      </p:sp>
    </p:spTree>
    <p:extLst>
      <p:ext uri="{BB962C8B-B14F-4D97-AF65-F5344CB8AC3E}">
        <p14:creationId xmlns:p14="http://schemas.microsoft.com/office/powerpoint/2010/main" val="37210457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oodreads.com/author/show/6819578.Augustine_of_Hippo"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No human being can comprehend or understand the Supreme Being. </a:t>
            </a:r>
          </a:p>
          <a:p>
            <a:r>
              <a:rPr lang="en-US" sz="1300" dirty="0"/>
              <a:t>Whatever  we imagine or think about Him is the product of our own limited and circumscribed minds.</a:t>
            </a:r>
          </a:p>
          <a:p>
            <a:r>
              <a:rPr lang="en-US" sz="1300" dirty="0"/>
              <a:t>We can never expect, even for a moment, grasp the reality of our Creator.</a:t>
            </a:r>
          </a:p>
          <a:p>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5</a:t>
            </a:fld>
            <a:endParaRPr lang="en-US"/>
          </a:p>
        </p:txBody>
      </p:sp>
    </p:spTree>
    <p:extLst>
      <p:ext uri="{BB962C8B-B14F-4D97-AF65-F5344CB8AC3E}">
        <p14:creationId xmlns:p14="http://schemas.microsoft.com/office/powerpoint/2010/main" val="25284682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Bahá'í teachings recognize the divine origin of several world religions as different stages in the history of one religion, while believing that the revelation of Bahá'u'lláh is the most recent (though not the last—that there will never be a last), and therefore the most relevant to modern society.</a:t>
            </a:r>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29</a:t>
            </a:fld>
            <a:endParaRPr lang="en-US"/>
          </a:p>
        </p:txBody>
      </p:sp>
    </p:spTree>
    <p:extLst>
      <p:ext uri="{BB962C8B-B14F-4D97-AF65-F5344CB8AC3E}">
        <p14:creationId xmlns:p14="http://schemas.microsoft.com/office/powerpoint/2010/main" val="28580504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Manifestations of God mentioned in the Book of Certitude:</a:t>
            </a:r>
          </a:p>
          <a:p>
            <a:r>
              <a:rPr lang="en-US" sz="1300" dirty="0" err="1"/>
              <a:t>Hud</a:t>
            </a:r>
            <a:endParaRPr lang="en-US" sz="1300" dirty="0"/>
          </a:p>
          <a:p>
            <a:r>
              <a:rPr lang="en-US" sz="1300" dirty="0"/>
              <a:t>Saleh</a:t>
            </a:r>
          </a:p>
          <a:p>
            <a:r>
              <a:rPr lang="en-US" sz="1300" dirty="0"/>
              <a:t>Abraham</a:t>
            </a:r>
          </a:p>
          <a:p>
            <a:r>
              <a:rPr lang="en-US" sz="1300" dirty="0"/>
              <a:t>Joseph</a:t>
            </a:r>
          </a:p>
          <a:p>
            <a:r>
              <a:rPr lang="en-US" sz="1300" dirty="0"/>
              <a:t>Moses</a:t>
            </a:r>
          </a:p>
          <a:p>
            <a:r>
              <a:rPr lang="en-US" sz="1300" dirty="0"/>
              <a:t>David</a:t>
            </a:r>
          </a:p>
          <a:p>
            <a:r>
              <a:rPr lang="en-US" sz="1300" dirty="0"/>
              <a:t>Christ</a:t>
            </a:r>
          </a:p>
          <a:p>
            <a:r>
              <a:rPr lang="en-US" sz="1300" dirty="0"/>
              <a:t>Muhammad</a:t>
            </a:r>
          </a:p>
          <a:p>
            <a:r>
              <a:rPr lang="en-US" sz="1300" dirty="0" err="1"/>
              <a:t>Báb</a:t>
            </a:r>
            <a:endParaRPr lang="en-US" sz="1300" dirty="0"/>
          </a:p>
          <a:p>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30</a:t>
            </a:fld>
            <a:endParaRPr lang="en-US"/>
          </a:p>
        </p:txBody>
      </p:sp>
    </p:spTree>
    <p:extLst>
      <p:ext uri="{BB962C8B-B14F-4D97-AF65-F5344CB8AC3E}">
        <p14:creationId xmlns:p14="http://schemas.microsoft.com/office/powerpoint/2010/main" val="1770067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661">
              <a:defRPr/>
            </a:pPr>
            <a:r>
              <a:rPr lang="en-US" sz="1300" dirty="0"/>
              <a:t>Furthermore, it is evident to thee that the Bearers of the trust of God are made manifest unto the peoples of the earth as the Exponents of a new Cause and the Bearers of a new Message.  Inasmuch as these Birds of the Celestial Throne are all sent down from the heaven of the Will of God, and as they all arise to proclaim His irresistible Faith, they therefore are regarded as one soul and the same person.  For they all drink from the one Cup of the love of God, and all partake of the fruit of the same Tree of Oneness. (¶161)</a:t>
            </a:r>
            <a:endParaRPr lang="pt-PT" sz="1300" dirty="0"/>
          </a:p>
          <a:p>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31</a:t>
            </a:fld>
            <a:endParaRPr lang="en-US"/>
          </a:p>
        </p:txBody>
      </p:sp>
    </p:spTree>
    <p:extLst>
      <p:ext uri="{BB962C8B-B14F-4D97-AF65-F5344CB8AC3E}">
        <p14:creationId xmlns:p14="http://schemas.microsoft.com/office/powerpoint/2010/main" val="5847503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661">
              <a:defRPr/>
            </a:pPr>
            <a:r>
              <a:rPr lang="en-US" sz="1300" dirty="0"/>
              <a:t>Furthermore, it is evident to thee that the Bearers of the trust of God are made manifest unto the peoples of the earth as the Exponents of a new Cause and the Bearers of a new Message.  Inasmuch as these Birds of the Celestial Throne are all sent down from the heaven of the Will of God, and as they all arise to proclaim His irresistible Faith, they therefore are regarded as one soul and the same person.  For they all drink from the one Cup of the love of God, and all partake of the fruit of the same Tree of Oneness. (¶161)</a:t>
            </a:r>
            <a:endParaRPr lang="pt-PT" sz="1300" dirty="0"/>
          </a:p>
          <a:p>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32</a:t>
            </a:fld>
            <a:endParaRPr lang="en-US"/>
          </a:p>
        </p:txBody>
      </p:sp>
    </p:spTree>
    <p:extLst>
      <p:ext uri="{BB962C8B-B14F-4D97-AF65-F5344CB8AC3E}">
        <p14:creationId xmlns:p14="http://schemas.microsoft.com/office/powerpoint/2010/main" val="5847503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661">
              <a:defRPr/>
            </a:pPr>
            <a:r>
              <a:rPr lang="en-US" sz="1300" dirty="0"/>
              <a:t>Furthermore, it is evident to thee that the Bearers of the trust of God are made manifest unto the peoples of the earth as the Exponents of a new Cause and the Bearers of a new Message.  Inasmuch as these Birds of the Celestial Throne are all sent down from the heaven of the Will of God, and as they all arise to proclaim His irresistible Faith, they therefore are regarded as one soul and the same person.  For they all drink from the one Cup of the love of God, and all partake of the fruit of the same Tree of Oneness. (¶161</a:t>
            </a:r>
            <a:r>
              <a:rPr lang="en-US" sz="1300" dirty="0" smtClean="0"/>
              <a:t>)</a:t>
            </a:r>
          </a:p>
          <a:p>
            <a:pPr defTabSz="990661">
              <a:defRPr/>
            </a:pPr>
            <a:endParaRPr lang="en-US" sz="1300" dirty="0" smtClean="0"/>
          </a:p>
          <a:p>
            <a:pPr marL="0" marR="0" indent="0" algn="l" defTabSz="990661" rtl="0" eaLnBrk="0" fontAlgn="base" latinLnBrk="0" hangingPunct="0">
              <a:lnSpc>
                <a:spcPct val="100000"/>
              </a:lnSpc>
              <a:spcBef>
                <a:spcPct val="30000"/>
              </a:spcBef>
              <a:spcAft>
                <a:spcPct val="0"/>
              </a:spcAft>
              <a:buClrTx/>
              <a:buSzTx/>
              <a:buFontTx/>
              <a:buNone/>
              <a:tabLst/>
              <a:defRPr/>
            </a:pPr>
            <a:r>
              <a:rPr lang="en-US" sz="1400" dirty="0" smtClean="0"/>
              <a:t>It is clear and evident to thee that all the Prophets are the Temples of the Cause of God, Who have appeared clothed in divers attire.  If thou wilt observe with discriminating eyes, thou wilt behold them all abiding in the same tabernacle, soaring in the same heaven, seated upon the same throne, uttering the same speech, and proclaiming the same Faith. (162)</a:t>
            </a:r>
          </a:p>
          <a:p>
            <a:pPr defTabSz="990661">
              <a:defRPr/>
            </a:pPr>
            <a:endParaRPr lang="pt-PT" sz="1300" dirty="0"/>
          </a:p>
          <a:p>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33</a:t>
            </a:fld>
            <a:endParaRPr lang="en-US"/>
          </a:p>
        </p:txBody>
      </p:sp>
    </p:spTree>
    <p:extLst>
      <p:ext uri="{BB962C8B-B14F-4D97-AF65-F5344CB8AC3E}">
        <p14:creationId xmlns:p14="http://schemas.microsoft.com/office/powerpoint/2010/main" val="5847503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661">
              <a:defRPr/>
            </a:pPr>
            <a:r>
              <a:rPr lang="en-US" sz="1300" dirty="0"/>
              <a:t>Furthermore, it is evident to thee that the Bearers of the trust of God are made manifest unto the peoples of the earth as the Exponents of a new Cause and the Bearers of a new Message.  Inasmuch as these Birds of the Celestial Throne are all sent down from the heaven of the Will of God, and as they all arise to proclaim His irresistible Faith, they therefore are regarded as one soul and the same person.  For they all drink from the one Cup of the love of God, and all partake of the fruit of the same Tree of Oneness. (¶161)</a:t>
            </a:r>
            <a:endParaRPr lang="pt-PT" sz="1300" dirty="0"/>
          </a:p>
          <a:p>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35</a:t>
            </a:fld>
            <a:endParaRPr lang="en-US"/>
          </a:p>
        </p:txBody>
      </p:sp>
    </p:spTree>
    <p:extLst>
      <p:ext uri="{BB962C8B-B14F-4D97-AF65-F5344CB8AC3E}">
        <p14:creationId xmlns:p14="http://schemas.microsoft.com/office/powerpoint/2010/main" val="5847503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661">
              <a:defRPr/>
            </a:pPr>
            <a:r>
              <a:rPr lang="en-US" sz="1300" dirty="0"/>
              <a:t>Furthermore, it is evident to thee that the Bearers of the trust of God are made manifest unto the peoples of the earth as the Exponents of a new Cause and the Bearers of a new Message.  Inasmuch as these Birds of the Celestial Throne are all sent down from the heaven of the Will of God, and as they all arise to proclaim His irresistible Faith, they therefore are regarded as one soul and the same person.  For they all drink from the one Cup of the love of God, and all partake of the fruit of the same Tree of Oneness. (¶161)</a:t>
            </a:r>
            <a:endParaRPr lang="pt-PT" sz="1300" dirty="0"/>
          </a:p>
          <a:p>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36</a:t>
            </a:fld>
            <a:endParaRPr lang="en-US"/>
          </a:p>
        </p:txBody>
      </p:sp>
    </p:spTree>
    <p:extLst>
      <p:ext uri="{BB962C8B-B14F-4D97-AF65-F5344CB8AC3E}">
        <p14:creationId xmlns:p14="http://schemas.microsoft.com/office/powerpoint/2010/main" val="584750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661">
              <a:defRPr/>
            </a:pPr>
            <a:r>
              <a:rPr lang="en-US" sz="1300" dirty="0"/>
              <a:t>The Book of Certitude warns that the real meaning of the Scriptures are accessible only to the Manifestations of God and their appointed successors. </a:t>
            </a:r>
            <a:endParaRPr lang="en-US" sz="1300" dirty="0" smtClean="0"/>
          </a:p>
          <a:p>
            <a:pPr defTabSz="990661">
              <a:defRPr/>
            </a:pPr>
            <a:endParaRPr lang="en-US" sz="1300" dirty="0" smtClean="0"/>
          </a:p>
          <a:p>
            <a:pPr defTabSz="990661">
              <a:defRPr/>
            </a:pPr>
            <a:r>
              <a:rPr lang="en-US" sz="1300" dirty="0" smtClean="0"/>
              <a:t>No </a:t>
            </a:r>
            <a:r>
              <a:rPr lang="en-US" sz="1300" dirty="0"/>
              <a:t>human interpretation can legitimately be used as standard to access the claim of the new Manifestation.</a:t>
            </a:r>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38</a:t>
            </a:fld>
            <a:endParaRPr lang="en-US"/>
          </a:p>
        </p:txBody>
      </p:sp>
    </p:spTree>
    <p:extLst>
      <p:ext uri="{BB962C8B-B14F-4D97-AF65-F5344CB8AC3E}">
        <p14:creationId xmlns:p14="http://schemas.microsoft.com/office/powerpoint/2010/main" val="40942027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661">
              <a:defRPr/>
            </a:pPr>
            <a:r>
              <a:rPr lang="en-US" sz="1300" dirty="0"/>
              <a:t>…by "trumpet" is meant the trumpet-call of Muhammad's Revelation, which was sounded in the heart of the universe, and by "resurrection" is meant His own rise to proclaim the Cause of God. (123)</a:t>
            </a:r>
          </a:p>
          <a:p>
            <a:pPr defTabSz="990661">
              <a:defRPr/>
            </a:pPr>
            <a:endParaRPr lang="en-US" sz="1300" dirty="0"/>
          </a:p>
          <a:p>
            <a:r>
              <a:rPr lang="en-US" dirty="0" smtClean="0"/>
              <a:t>The Day of Return or Day of resurrection mentioned in the Qur’an is </a:t>
            </a:r>
            <a:r>
              <a:rPr lang="en-US" dirty="0" err="1" smtClean="0"/>
              <a:t>tipicaly</a:t>
            </a:r>
            <a:r>
              <a:rPr lang="en-US" dirty="0" smtClean="0"/>
              <a:t> understood </a:t>
            </a:r>
            <a:r>
              <a:rPr lang="en-US" dirty="0" err="1" smtClean="0"/>
              <a:t>literaly</a:t>
            </a:r>
            <a:r>
              <a:rPr lang="en-US" dirty="0" smtClean="0"/>
              <a:t>, meaning the end of history.</a:t>
            </a:r>
          </a:p>
          <a:p>
            <a:r>
              <a:rPr lang="en-US" dirty="0" smtClean="0"/>
              <a:t>But the </a:t>
            </a:r>
            <a:r>
              <a:rPr lang="en-US" dirty="0" smtClean="0"/>
              <a:t>Kitáb-i-Íqán </a:t>
            </a:r>
            <a:r>
              <a:rPr lang="en-US" dirty="0" smtClean="0"/>
              <a:t>describes it as part of the spiritual journey and the return of human beings to God. This Day of Return occurs when the Manifestation appears; this occurs for each and every Manifestation of God.</a:t>
            </a:r>
          </a:p>
          <a:p>
            <a:r>
              <a:rPr lang="en-US" dirty="0" smtClean="0"/>
              <a:t>There is no such thing as a linear view of life and society culminating in a end of history.</a:t>
            </a:r>
          </a:p>
          <a:p>
            <a:r>
              <a:rPr lang="en-US" dirty="0" smtClean="0"/>
              <a:t>On the contrary, history is dynamic, progressive and non-linear. Social advancement is achieved through a sequence of qualitative new stages of spiritualization.</a:t>
            </a:r>
          </a:p>
          <a:p>
            <a:pPr defTabSz="990661">
              <a:defRPr/>
            </a:pPr>
            <a:endParaRPr lang="en-US" sz="1300"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39</a:t>
            </a:fld>
            <a:endParaRPr lang="en-US"/>
          </a:p>
        </p:txBody>
      </p:sp>
    </p:spTree>
    <p:extLst>
      <p:ext uri="{BB962C8B-B14F-4D97-AF65-F5344CB8AC3E}">
        <p14:creationId xmlns:p14="http://schemas.microsoft.com/office/powerpoint/2010/main" val="42659734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661">
              <a:defRPr/>
            </a:pPr>
            <a:r>
              <a:rPr lang="en-US" sz="1300" dirty="0"/>
              <a:t>The Manifestations are the return of one another, despite the differences  in their physical human or situational characteristics</a:t>
            </a:r>
            <a:r>
              <a:rPr lang="en-US" sz="1300" dirty="0" smtClean="0"/>
              <a:t>.</a:t>
            </a:r>
          </a:p>
          <a:p>
            <a:pPr defTabSz="990661">
              <a:defRPr/>
            </a:pPr>
            <a:endParaRPr lang="en-US" sz="1300" dirty="0" smtClean="0"/>
          </a:p>
          <a:p>
            <a:pPr marL="0" marR="0" indent="0" algn="l" defTabSz="990661" rtl="0" eaLnBrk="0" fontAlgn="base" latinLnBrk="0" hangingPunct="0">
              <a:lnSpc>
                <a:spcPct val="100000"/>
              </a:lnSpc>
              <a:spcBef>
                <a:spcPct val="30000"/>
              </a:spcBef>
              <a:spcAft>
                <a:spcPct val="0"/>
              </a:spcAft>
              <a:buClrTx/>
              <a:buSzTx/>
              <a:buFontTx/>
              <a:buNone/>
              <a:tabLst/>
              <a:defRPr/>
            </a:pPr>
            <a:r>
              <a:rPr lang="en-US" sz="1400" dirty="0" smtClean="0"/>
              <a:t>They can be considered as the same person visiting humanity from time to time.</a:t>
            </a:r>
          </a:p>
          <a:p>
            <a:pPr defTabSz="990661">
              <a:defRPr/>
            </a:pPr>
            <a:endParaRPr lang="en-US" sz="1300"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41</a:t>
            </a:fld>
            <a:endParaRPr lang="en-US"/>
          </a:p>
        </p:txBody>
      </p:sp>
    </p:spTree>
    <p:extLst>
      <p:ext uri="{BB962C8B-B14F-4D97-AF65-F5344CB8AC3E}">
        <p14:creationId xmlns:p14="http://schemas.microsoft.com/office/powerpoint/2010/main" val="4012816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“Indeed, even though the works of Bahá’u’lláh currently published in English</a:t>
            </a:r>
          </a:p>
          <a:p>
            <a:r>
              <a:rPr lang="en-US" sz="1200" b="0" i="0" u="none" strike="noStrike" kern="1200" baseline="0" dirty="0" smtClean="0">
                <a:solidFill>
                  <a:schemeClr val="tx1"/>
                </a:solidFill>
                <a:latin typeface="+mn-lt"/>
                <a:ea typeface="+mn-ea"/>
                <a:cs typeface="+mn-cs"/>
              </a:rPr>
              <a:t>comprise about two thousand pages, there are at least forty thousand manuscript</a:t>
            </a:r>
          </a:p>
          <a:p>
            <a:r>
              <a:rPr lang="en-US" sz="1200" b="0" i="0" u="none" strike="noStrike" kern="1200" baseline="0" dirty="0" smtClean="0">
                <a:solidFill>
                  <a:schemeClr val="tx1"/>
                </a:solidFill>
                <a:latin typeface="+mn-lt"/>
                <a:ea typeface="+mn-ea"/>
                <a:cs typeface="+mn-cs"/>
              </a:rPr>
              <a:t>pages of his writings which have not yet been translated or published in</a:t>
            </a:r>
          </a:p>
          <a:p>
            <a:r>
              <a:rPr lang="pt-PT" sz="1200" b="0" i="0" u="none" strike="noStrike" kern="1200" baseline="0" dirty="0" err="1" smtClean="0">
                <a:solidFill>
                  <a:schemeClr val="tx1"/>
                </a:solidFill>
                <a:latin typeface="+mn-lt"/>
                <a:ea typeface="+mn-ea"/>
                <a:cs typeface="+mn-cs"/>
              </a:rPr>
              <a:t>any</a:t>
            </a:r>
            <a:r>
              <a:rPr lang="pt-PT" sz="1200" b="0" i="0" u="none" strike="noStrike" kern="1200" baseline="0" dirty="0" smtClean="0">
                <a:solidFill>
                  <a:schemeClr val="tx1"/>
                </a:solidFill>
                <a:latin typeface="+mn-lt"/>
                <a:ea typeface="+mn-ea"/>
                <a:cs typeface="+mn-cs"/>
              </a:rPr>
              <a:t> Western language.”22</a:t>
            </a:r>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9</a:t>
            </a:fld>
            <a:endParaRPr lang="en-US"/>
          </a:p>
        </p:txBody>
      </p:sp>
    </p:spTree>
    <p:extLst>
      <p:ext uri="{BB962C8B-B14F-4D97-AF65-F5344CB8AC3E}">
        <p14:creationId xmlns:p14="http://schemas.microsoft.com/office/powerpoint/2010/main" val="110488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Each revelation initiated by a Manifestation of God  initiates a new cycle of resurrection and rebirth.</a:t>
            </a:r>
          </a:p>
          <a:p>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42</a:t>
            </a:fld>
            <a:endParaRPr lang="en-US"/>
          </a:p>
        </p:txBody>
      </p:sp>
    </p:spTree>
    <p:extLst>
      <p:ext uri="{BB962C8B-B14F-4D97-AF65-F5344CB8AC3E}">
        <p14:creationId xmlns:p14="http://schemas.microsoft.com/office/powerpoint/2010/main" val="21418296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No human being can comprehend or understand the Supreme Being. </a:t>
            </a:r>
          </a:p>
          <a:p>
            <a:r>
              <a:rPr lang="en-US" sz="1300" dirty="0"/>
              <a:t>Whatever  we imagine or think about Him is the product of our own limited and circumscribed minds.</a:t>
            </a:r>
          </a:p>
          <a:p>
            <a:r>
              <a:rPr lang="en-US" sz="1300" dirty="0"/>
              <a:t>We can never expect, even for a moment, grasp the reality of our Creator.</a:t>
            </a:r>
          </a:p>
          <a:p>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45</a:t>
            </a:fld>
            <a:endParaRPr lang="en-US"/>
          </a:p>
        </p:txBody>
      </p:sp>
    </p:spTree>
    <p:extLst>
      <p:ext uri="{BB962C8B-B14F-4D97-AF65-F5344CB8AC3E}">
        <p14:creationId xmlns:p14="http://schemas.microsoft.com/office/powerpoint/2010/main" val="25284682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46</a:t>
            </a:fld>
            <a:endParaRPr lang="en-US"/>
          </a:p>
        </p:txBody>
      </p:sp>
    </p:spTree>
    <p:extLst>
      <p:ext uri="{BB962C8B-B14F-4D97-AF65-F5344CB8AC3E}">
        <p14:creationId xmlns:p14="http://schemas.microsoft.com/office/powerpoint/2010/main" val="11780090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smtClean="0"/>
              <a:t>How resplendent the luminaries of knowledge that shine in an atom, and how vast the oceans of wisdom that surge within a drop!  To a supreme degree is this true of man, who, among all created things, hath been invested with the robe of such gifts, and hath been singled out for the glory of such distinction.  For in him are potentially revealed all the attributes and names of God to a degree that no other created being hath excelled or surpassed.  All these names and attributes are applicable to him.  Even as He hath said: "Man is My mystery, and I am his mystery." (¶107)</a:t>
            </a:r>
            <a:endParaRPr lang="pt-PT" sz="1400"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47</a:t>
            </a:fld>
            <a:endParaRPr lang="en-US"/>
          </a:p>
        </p:txBody>
      </p:sp>
    </p:spTree>
    <p:extLst>
      <p:ext uri="{BB962C8B-B14F-4D97-AF65-F5344CB8AC3E}">
        <p14:creationId xmlns:p14="http://schemas.microsoft.com/office/powerpoint/2010/main" val="5847503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For the highest and most excelling grace bestowed upon men is the grace of "attaining unto the Presence of God" and of His recognition, which has been promised unto all people.  This is the utmost degree of grace vouchsafed unto man by the All-Bountiful, the Ancient of Days, and the </a:t>
            </a:r>
            <a:r>
              <a:rPr lang="en-US" sz="1200" dirty="0" err="1" smtClean="0"/>
              <a:t>fulness</a:t>
            </a:r>
            <a:r>
              <a:rPr lang="en-US" sz="1200" dirty="0" smtClean="0"/>
              <a:t> of His absolute bounty upon His creatures. (¶148)</a:t>
            </a:r>
            <a:endParaRPr lang="pt-PT" sz="1200" dirty="0" smtClean="0"/>
          </a:p>
          <a:p>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50</a:t>
            </a:fld>
            <a:endParaRPr lang="en-US"/>
          </a:p>
        </p:txBody>
      </p:sp>
    </p:spTree>
    <p:extLst>
      <p:ext uri="{BB962C8B-B14F-4D97-AF65-F5344CB8AC3E}">
        <p14:creationId xmlns:p14="http://schemas.microsoft.com/office/powerpoint/2010/main" val="5847503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51</a:t>
            </a:fld>
            <a:endParaRPr lang="en-US"/>
          </a:p>
        </p:txBody>
      </p:sp>
    </p:spTree>
    <p:extLst>
      <p:ext uri="{BB962C8B-B14F-4D97-AF65-F5344CB8AC3E}">
        <p14:creationId xmlns:p14="http://schemas.microsoft.com/office/powerpoint/2010/main" val="5847503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For the highest and most excelling grace bestowed upon men is the grace of "attaining unto the Presence of God" and of His recognition, which has been promised unto all people.  This is the utmost degree of grace vouchsafed unto man by the All-Bountiful, the Ancient of Days, and the </a:t>
            </a:r>
            <a:r>
              <a:rPr lang="en-US" sz="1200" dirty="0" err="1" smtClean="0"/>
              <a:t>fulness</a:t>
            </a:r>
            <a:r>
              <a:rPr lang="en-US" sz="1200" dirty="0" smtClean="0"/>
              <a:t> of His absolute bounty upon His creatures. (¶148)</a:t>
            </a:r>
            <a:endParaRPr lang="pt-PT" sz="1200" dirty="0" smtClean="0"/>
          </a:p>
          <a:p>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52</a:t>
            </a:fld>
            <a:endParaRPr lang="en-US"/>
          </a:p>
        </p:txBody>
      </p:sp>
    </p:spTree>
    <p:extLst>
      <p:ext uri="{BB962C8B-B14F-4D97-AF65-F5344CB8AC3E}">
        <p14:creationId xmlns:p14="http://schemas.microsoft.com/office/powerpoint/2010/main" val="5847503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For the highest and most excelling grace bestowed upon men is the grace of "attaining unto the Presence of God" and of His recognition, which has been promised unto all people.  This is the utmost degree of grace vouchsafed unto man by the All-Bountiful, the Ancient of Days, and the </a:t>
            </a:r>
            <a:r>
              <a:rPr lang="en-US" sz="1200" dirty="0" err="1" smtClean="0"/>
              <a:t>fulness</a:t>
            </a:r>
            <a:r>
              <a:rPr lang="en-US" sz="1200" dirty="0" smtClean="0"/>
              <a:t> of His absolute bounty upon His creatures. (¶148)</a:t>
            </a:r>
            <a:endParaRPr lang="pt-PT" sz="1200" dirty="0" smtClean="0"/>
          </a:p>
          <a:p>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53</a:t>
            </a:fld>
            <a:endParaRPr lang="en-US"/>
          </a:p>
        </p:txBody>
      </p:sp>
    </p:spTree>
    <p:extLst>
      <p:ext uri="{BB962C8B-B14F-4D97-AF65-F5344CB8AC3E}">
        <p14:creationId xmlns:p14="http://schemas.microsoft.com/office/powerpoint/2010/main" val="5847503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No human being can comprehend or understand the Supreme Being. </a:t>
            </a:r>
          </a:p>
          <a:p>
            <a:r>
              <a:rPr lang="en-US" sz="1300" dirty="0"/>
              <a:t>Whatever  we imagine or think about Him is the product of our own limited and circumscribed minds.</a:t>
            </a:r>
          </a:p>
          <a:p>
            <a:r>
              <a:rPr lang="en-US" sz="1300" dirty="0"/>
              <a:t>We can never expect, even for a moment, grasp the reality of our Creator.</a:t>
            </a:r>
          </a:p>
          <a:p>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55</a:t>
            </a:fld>
            <a:endParaRPr lang="en-US"/>
          </a:p>
        </p:txBody>
      </p:sp>
    </p:spTree>
    <p:extLst>
      <p:ext uri="{BB962C8B-B14F-4D97-AF65-F5344CB8AC3E}">
        <p14:creationId xmlns:p14="http://schemas.microsoft.com/office/powerpoint/2010/main" val="25284682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No human being can comprehend or understand the Supreme Being. </a:t>
            </a:r>
          </a:p>
          <a:p>
            <a:r>
              <a:rPr lang="en-US" sz="1300" dirty="0"/>
              <a:t>Whatever  we imagine or think about Him is the product of our own limited and circumscribed minds.</a:t>
            </a:r>
          </a:p>
          <a:p>
            <a:r>
              <a:rPr lang="en-US" sz="1300" dirty="0"/>
              <a:t>We can never expect, even for a moment, grasp the reality of our Creator.</a:t>
            </a:r>
          </a:p>
          <a:p>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64</a:t>
            </a:fld>
            <a:endParaRPr lang="en-US"/>
          </a:p>
        </p:txBody>
      </p:sp>
    </p:spTree>
    <p:extLst>
      <p:ext uri="{BB962C8B-B14F-4D97-AF65-F5344CB8AC3E}">
        <p14:creationId xmlns:p14="http://schemas.microsoft.com/office/powerpoint/2010/main" val="2528468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13</a:t>
            </a:fld>
            <a:endParaRPr lang="en-US"/>
          </a:p>
        </p:txBody>
      </p:sp>
    </p:spTree>
    <p:extLst>
      <p:ext uri="{BB962C8B-B14F-4D97-AF65-F5344CB8AC3E}">
        <p14:creationId xmlns:p14="http://schemas.microsoft.com/office/powerpoint/2010/main" val="2736802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It is interesting to see that in the </a:t>
            </a:r>
            <a:r>
              <a:rPr lang="en-US" sz="1200" kern="1200" dirty="0" err="1" smtClean="0">
                <a:solidFill>
                  <a:schemeClr val="tx1"/>
                </a:solidFill>
                <a:effectLst/>
                <a:latin typeface="+mn-lt"/>
                <a:ea typeface="+mn-ea"/>
                <a:cs typeface="+mn-cs"/>
              </a:rPr>
              <a:t>Íqán</a:t>
            </a:r>
            <a:r>
              <a:rPr lang="en-US" sz="1200" kern="1200" dirty="0" smtClean="0">
                <a:solidFill>
                  <a:schemeClr val="tx1"/>
                </a:solidFill>
                <a:effectLst/>
                <a:latin typeface="+mn-lt"/>
                <a:ea typeface="+mn-ea"/>
                <a:cs typeface="+mn-cs"/>
              </a:rPr>
              <a:t> we can find answers to almost all these questions (the 2nd would require other sources).</a:t>
            </a:r>
            <a:endParaRPr lang="pt-PT" sz="1200" kern="1200" dirty="0" smtClean="0">
              <a:solidFill>
                <a:schemeClr val="tx1"/>
              </a:solidFill>
              <a:effectLst/>
              <a:latin typeface="+mn-lt"/>
              <a:ea typeface="+mn-ea"/>
              <a:cs typeface="+mn-cs"/>
            </a:endParaRPr>
          </a:p>
          <a:p>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14</a:t>
            </a:fld>
            <a:endParaRPr lang="en-US"/>
          </a:p>
        </p:txBody>
      </p:sp>
    </p:spTree>
    <p:extLst>
      <p:ext uri="{BB962C8B-B14F-4D97-AF65-F5344CB8AC3E}">
        <p14:creationId xmlns:p14="http://schemas.microsoft.com/office/powerpoint/2010/main" val="2154542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No human being can comprehend or understand the Supreme Being. </a:t>
            </a:r>
          </a:p>
          <a:p>
            <a:r>
              <a:rPr lang="en-US" sz="1300" dirty="0"/>
              <a:t>Whatever  we imagine or think about Him is the product of our own limited and circumscribed minds.</a:t>
            </a:r>
          </a:p>
          <a:p>
            <a:r>
              <a:rPr lang="en-US" sz="1300" dirty="0"/>
              <a:t>We can never expect, even for a moment, grasp the reality of our Creator.</a:t>
            </a:r>
          </a:p>
          <a:p>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19</a:t>
            </a:fld>
            <a:endParaRPr lang="en-US"/>
          </a:p>
        </p:txBody>
      </p:sp>
    </p:spTree>
    <p:extLst>
      <p:ext uri="{BB962C8B-B14F-4D97-AF65-F5344CB8AC3E}">
        <p14:creationId xmlns:p14="http://schemas.microsoft.com/office/powerpoint/2010/main" val="2528468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What is meant by personal God is a God Who is conscious of His creation, Who has a Mind, a Will, a Purpose, and not, as many scientists and materialists believe, an unconscious and determined force operating in the universe. Such conception of the Divine Being, as the Supreme and ever present Reality in the world, is not anthropomorphic, for it transcends all human limitations and forms, and does by no means attempt to define the essence of Divinity which is obviously beyond any human comprehension. To say that God is a personal Reality does not mean that He has a physical form, or does in any way resemble a human being. To entertain such belief would be sheer blasphemy.</a:t>
            </a:r>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20</a:t>
            </a:fld>
            <a:endParaRPr lang="en-US"/>
          </a:p>
        </p:txBody>
      </p:sp>
    </p:spTree>
    <p:extLst>
      <p:ext uri="{BB962C8B-B14F-4D97-AF65-F5344CB8AC3E}">
        <p14:creationId xmlns:p14="http://schemas.microsoft.com/office/powerpoint/2010/main" val="23788078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661">
              <a:defRPr/>
            </a:pPr>
            <a:r>
              <a:rPr lang="en-US" sz="1300" dirty="0"/>
              <a:t>The Infinite can not become finite. If it could, it would no longer be Infinite.</a:t>
            </a:r>
          </a:p>
          <a:p>
            <a:pPr defTabSz="990661">
              <a:defRPr/>
            </a:pPr>
            <a:endParaRPr lang="en-US" sz="1300" dirty="0" smtClean="0"/>
          </a:p>
          <a:p>
            <a:pPr marL="0" marR="0" indent="0" algn="l" defTabSz="990661" rtl="0" eaLnBrk="0" fontAlgn="base" latinLnBrk="0" hangingPunct="0">
              <a:lnSpc>
                <a:spcPct val="100000"/>
              </a:lnSpc>
              <a:spcBef>
                <a:spcPct val="30000"/>
              </a:spcBef>
              <a:spcAft>
                <a:spcPct val="0"/>
              </a:spcAft>
              <a:buClrTx/>
              <a:buSzTx/>
              <a:buFontTx/>
              <a:buNone/>
              <a:tabLst/>
              <a:defRPr/>
            </a:pPr>
            <a:r>
              <a:rPr lang="en-US" sz="1400" dirty="0" smtClean="0"/>
              <a:t>Negative theology: speak only in terms of what may not be said about the perfect goodness that is God.</a:t>
            </a:r>
          </a:p>
          <a:p>
            <a:pPr defTabSz="990661">
              <a:defRPr/>
            </a:pPr>
            <a:endParaRPr lang="en-US" sz="1300" dirty="0"/>
          </a:p>
          <a:p>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21</a:t>
            </a:fld>
            <a:endParaRPr lang="en-US"/>
          </a:p>
        </p:txBody>
      </p:sp>
    </p:spTree>
    <p:extLst>
      <p:ext uri="{BB962C8B-B14F-4D97-AF65-F5344CB8AC3E}">
        <p14:creationId xmlns:p14="http://schemas.microsoft.com/office/powerpoint/2010/main" val="3033276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“Some people, in order to discover God, read books. But there is a great book: the very appearance of created things. Look above you! Look below you! Read it. God, whom you want to discover, never wrote that book with ink. Instead, He set before your eyes the things that He had made. Can you ask for a louder voice than that?” </a:t>
            </a:r>
            <a:r>
              <a:rPr lang="en-US" dirty="0" smtClean="0"/>
              <a:t/>
            </a:r>
            <a:br>
              <a:rPr lang="en-US" dirty="0" smtClean="0"/>
            </a:br>
            <a:r>
              <a:rPr lang="en-US" sz="1200" b="0" i="0" kern="1200" dirty="0" smtClean="0">
                <a:solidFill>
                  <a:schemeClr val="tx1"/>
                </a:solidFill>
                <a:effectLst/>
                <a:latin typeface="+mn-lt"/>
                <a:ea typeface="+mn-ea"/>
                <a:cs typeface="+mn-cs"/>
              </a:rPr>
              <a:t>― </a:t>
            </a:r>
            <a:r>
              <a:rPr lang="en-US" sz="1200" b="1" i="0" u="none" strike="noStrike" kern="1200" dirty="0" smtClean="0">
                <a:solidFill>
                  <a:schemeClr val="tx1"/>
                </a:solidFill>
                <a:effectLst/>
                <a:latin typeface="+mn-lt"/>
                <a:ea typeface="+mn-ea"/>
                <a:cs typeface="+mn-cs"/>
                <a:hlinkClick r:id="rId3"/>
              </a:rPr>
              <a:t>Augustine of Hippo</a:t>
            </a:r>
            <a:endParaRPr lang="pt-PT"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24</a:t>
            </a:fld>
            <a:endParaRPr lang="en-US"/>
          </a:p>
        </p:txBody>
      </p:sp>
    </p:spTree>
    <p:extLst>
      <p:ext uri="{BB962C8B-B14F-4D97-AF65-F5344CB8AC3E}">
        <p14:creationId xmlns:p14="http://schemas.microsoft.com/office/powerpoint/2010/main" val="26433367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These Prophets and chosen Ones of God are the recipients and revealers of all the unchangeable attributes and names of God.  They are the mirrors that truly and faithfully reflect the light of God.  Whatsoever is applicable to them is in reality applicable to God, Himself, Who is both the Visible and the Invisible. (161)</a:t>
            </a:r>
            <a:endParaRPr lang="pt-PT" sz="1300" dirty="0"/>
          </a:p>
        </p:txBody>
      </p:sp>
      <p:sp>
        <p:nvSpPr>
          <p:cNvPr id="4" name="Slide Number Placeholder 3"/>
          <p:cNvSpPr>
            <a:spLocks noGrp="1"/>
          </p:cNvSpPr>
          <p:nvPr>
            <p:ph type="sldNum" sz="quarter" idx="10"/>
          </p:nvPr>
        </p:nvSpPr>
        <p:spPr/>
        <p:txBody>
          <a:bodyPr/>
          <a:lstStyle/>
          <a:p>
            <a:pPr>
              <a:defRPr/>
            </a:pPr>
            <a:fld id="{D53C4495-3066-4D58-8B67-07BECE585006}" type="slidenum">
              <a:rPr lang="en-US" smtClean="0"/>
              <a:pPr>
                <a:defRPr/>
              </a:pPr>
              <a:t>27</a:t>
            </a:fld>
            <a:endParaRPr lang="en-US"/>
          </a:p>
        </p:txBody>
      </p:sp>
    </p:spTree>
    <p:extLst>
      <p:ext uri="{BB962C8B-B14F-4D97-AF65-F5344CB8AC3E}">
        <p14:creationId xmlns:p14="http://schemas.microsoft.com/office/powerpoint/2010/main" val="2528468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r>
              <a:rPr lang="pt-PT" smtClean="0"/>
              <a:t>Marco Oliveira</a:t>
            </a:r>
            <a:endParaRPr lang="en-US"/>
          </a:p>
        </p:txBody>
      </p:sp>
      <p:sp>
        <p:nvSpPr>
          <p:cNvPr id="6" name="Slide Number Placeholder 5"/>
          <p:cNvSpPr>
            <a:spLocks noGrp="1"/>
          </p:cNvSpPr>
          <p:nvPr>
            <p:ph type="sldNum" sz="quarter" idx="12"/>
          </p:nvPr>
        </p:nvSpPr>
        <p:spPr/>
        <p:txBody>
          <a:bodyPr/>
          <a:lstStyle>
            <a:lvl1pPr>
              <a:defRPr/>
            </a:lvl1pPr>
          </a:lstStyle>
          <a:p>
            <a:pPr>
              <a:defRPr/>
            </a:pPr>
            <a:fld id="{E045061D-38DB-4A93-AA54-26389B678CC3}" type="slidenum">
              <a:rPr lang="en-US"/>
              <a:pPr>
                <a:defRPr/>
              </a:pPr>
              <a:t>‹#›</a:t>
            </a:fld>
            <a:endParaRPr lang="en-US"/>
          </a:p>
        </p:txBody>
      </p:sp>
    </p:spTree>
    <p:extLst>
      <p:ext uri="{BB962C8B-B14F-4D97-AF65-F5344CB8AC3E}">
        <p14:creationId xmlns:p14="http://schemas.microsoft.com/office/powerpoint/2010/main" val="1536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3"/>
          <p:cNvSpPr/>
          <p:nvPr userDrawn="1"/>
        </p:nvSpPr>
        <p:spPr>
          <a:xfrm rot="5400000">
            <a:off x="2563671" y="-663623"/>
            <a:ext cx="4016656" cy="9144001"/>
          </a:xfrm>
          <a:prstGeom prst="rect">
            <a:avLst/>
          </a:prstGeom>
          <a:gradFill>
            <a:gsLst>
              <a:gs pos="32000">
                <a:srgbClr val="000000"/>
              </a:gs>
              <a:gs pos="69000">
                <a:srgbClr val="0A128C"/>
              </a:gs>
              <a:gs pos="88000">
                <a:srgbClr val="181CC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4000" b="1">
              <a:solidFill>
                <a:srgbClr val="FFFFFF"/>
              </a:solidFill>
            </a:endParaRPr>
          </a:p>
        </p:txBody>
      </p:sp>
      <p:pic>
        <p:nvPicPr>
          <p:cNvPr id="6" name="Picture 1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51713" y="290513"/>
            <a:ext cx="15240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226" name="Title Placeholder 1"/>
          <p:cNvSpPr>
            <a:spLocks noGrp="1"/>
          </p:cNvSpPr>
          <p:nvPr>
            <p:ph type="ctrTitle"/>
          </p:nvPr>
        </p:nvSpPr>
        <p:spPr>
          <a:xfrm>
            <a:off x="685800" y="2130425"/>
            <a:ext cx="7772400" cy="1470025"/>
          </a:xfrm>
        </p:spPr>
        <p:txBody>
          <a:bodyPr/>
          <a:lstStyle>
            <a:lvl1pPr>
              <a:defRPr smtClean="0">
                <a:solidFill>
                  <a:schemeClr val="bg1"/>
                </a:solidFill>
              </a:defRPr>
            </a:lvl1pPr>
          </a:lstStyle>
          <a:p>
            <a:pPr lvl="0"/>
            <a:r>
              <a:rPr lang="pt-PT" noProof="0" smtClean="0"/>
              <a:t>Click to edit Master title style</a:t>
            </a:r>
          </a:p>
        </p:txBody>
      </p:sp>
      <p:sp>
        <p:nvSpPr>
          <p:cNvPr id="52227" name="Text Placeholder 2"/>
          <p:cNvSpPr>
            <a:spLocks noGrp="1"/>
          </p:cNvSpPr>
          <p:nvPr>
            <p:ph type="subTitle" idx="1"/>
          </p:nvPr>
        </p:nvSpPr>
        <p:spPr>
          <a:xfrm>
            <a:off x="1371600" y="3886200"/>
            <a:ext cx="6400800" cy="1752600"/>
          </a:xfrm>
        </p:spPr>
        <p:txBody>
          <a:bodyPr/>
          <a:lstStyle>
            <a:lvl1pPr marL="0" indent="0" algn="ctr">
              <a:buFont typeface="Arial" charset="0"/>
              <a:buNone/>
              <a:defRPr smtClean="0">
                <a:solidFill>
                  <a:schemeClr val="bg1"/>
                </a:solidFill>
              </a:defRPr>
            </a:lvl1pPr>
          </a:lstStyle>
          <a:p>
            <a:pPr lvl="0"/>
            <a:r>
              <a:rPr lang="pt-PT" noProof="0" dirty="0" err="1" smtClean="0"/>
              <a:t>Click</a:t>
            </a:r>
            <a:r>
              <a:rPr lang="pt-PT" noProof="0" dirty="0" smtClean="0"/>
              <a:t> to </a:t>
            </a:r>
            <a:r>
              <a:rPr lang="pt-PT" noProof="0" dirty="0" err="1" smtClean="0"/>
              <a:t>edit</a:t>
            </a:r>
            <a:r>
              <a:rPr lang="pt-PT" noProof="0" dirty="0" smtClean="0"/>
              <a:t> Master </a:t>
            </a:r>
            <a:r>
              <a:rPr lang="pt-PT" noProof="0" dirty="0" err="1" smtClean="0"/>
              <a:t>subtitle</a:t>
            </a:r>
            <a:r>
              <a:rPr lang="pt-PT" noProof="0" dirty="0" smtClean="0"/>
              <a:t> </a:t>
            </a:r>
            <a:r>
              <a:rPr lang="pt-PT" noProof="0" dirty="0" err="1" smtClean="0"/>
              <a:t>style</a:t>
            </a:r>
            <a:endParaRPr lang="pt-PT" noProof="0" dirty="0" smtClean="0"/>
          </a:p>
        </p:txBody>
      </p:sp>
      <p:sp>
        <p:nvSpPr>
          <p:cNvPr id="9" name="Date Placeholder 3"/>
          <p:cNvSpPr>
            <a:spLocks noGrp="1"/>
          </p:cNvSpPr>
          <p:nvPr>
            <p:ph type="dt" sz="half" idx="10"/>
          </p:nvPr>
        </p:nvSpPr>
        <p:spPr>
          <a:xfrm>
            <a:off x="457200" y="6364971"/>
            <a:ext cx="2133600" cy="476250"/>
          </a:xfrm>
        </p:spPr>
        <p:txBody>
          <a:bodyPr/>
          <a:lstStyle>
            <a:lvl1pPr algn="l" fontAlgn="auto">
              <a:spcBef>
                <a:spcPts val="0"/>
              </a:spcBef>
              <a:spcAft>
                <a:spcPts val="0"/>
              </a:spcAft>
              <a:defRPr sz="1200">
                <a:solidFill>
                  <a:schemeClr val="tx1">
                    <a:tint val="75000"/>
                  </a:schemeClr>
                </a:solidFill>
                <a:latin typeface="+mn-lt"/>
                <a:cs typeface="+mn-cs"/>
              </a:defRPr>
            </a:lvl1pPr>
          </a:lstStyle>
          <a:p>
            <a:pPr>
              <a:defRPr/>
            </a:pPr>
            <a:r>
              <a:rPr lang="pt-PT" smtClean="0"/>
              <a:t>Marco Oliveira</a:t>
            </a:r>
            <a:endParaRPr lang="en-US"/>
          </a:p>
        </p:txBody>
      </p:sp>
      <p:sp>
        <p:nvSpPr>
          <p:cNvPr id="11" name="Slide Number Placeholder 5"/>
          <p:cNvSpPr>
            <a:spLocks noGrp="1"/>
          </p:cNvSpPr>
          <p:nvPr>
            <p:ph type="sldNum" sz="quarter" idx="12"/>
          </p:nvPr>
        </p:nvSpPr>
        <p:spPr>
          <a:xfrm>
            <a:off x="6553200" y="6364971"/>
            <a:ext cx="2133600" cy="476250"/>
          </a:xfrm>
        </p:spPr>
        <p:txBody>
          <a:bodyPr/>
          <a:lstStyle>
            <a:lvl1pPr algn="r" fontAlgn="auto">
              <a:spcBef>
                <a:spcPts val="0"/>
              </a:spcBef>
              <a:spcAft>
                <a:spcPts val="0"/>
              </a:spcAft>
              <a:defRPr sz="1200">
                <a:solidFill>
                  <a:schemeClr val="tx1">
                    <a:tint val="75000"/>
                  </a:schemeClr>
                </a:solidFill>
                <a:latin typeface="+mn-lt"/>
                <a:cs typeface="+mn-cs"/>
              </a:defRPr>
            </a:lvl1pPr>
          </a:lstStyle>
          <a:p>
            <a:pPr>
              <a:defRPr/>
            </a:pPr>
            <a:fld id="{16F747D9-EB07-48CD-9B52-878F3C5EEEAA}" type="slidenum">
              <a:rPr lang="en-US"/>
              <a:pPr>
                <a:defRPr/>
              </a:pPr>
              <a:t>‹#›</a:t>
            </a:fld>
            <a:endParaRPr lang="en-US"/>
          </a:p>
        </p:txBody>
      </p:sp>
    </p:spTree>
    <p:extLst>
      <p:ext uri="{BB962C8B-B14F-4D97-AF65-F5344CB8AC3E}">
        <p14:creationId xmlns:p14="http://schemas.microsoft.com/office/powerpoint/2010/main" val="2160888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pt-PT" smtClean="0"/>
              <a:t>Marco Oliveira</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72A4EE4-B3BE-411B-90F0-0CA5DC032A38}" type="slidenum">
              <a:rPr lang="en-US"/>
              <a:pPr>
                <a:defRPr/>
              </a:pPr>
              <a:t>‹#›</a:t>
            </a:fld>
            <a:endParaRPr lang="en-US"/>
          </a:p>
        </p:txBody>
      </p:sp>
    </p:spTree>
    <p:extLst>
      <p:ext uri="{BB962C8B-B14F-4D97-AF65-F5344CB8AC3E}">
        <p14:creationId xmlns:p14="http://schemas.microsoft.com/office/powerpoint/2010/main" val="418049588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pt-PT" smtClean="0"/>
              <a:t>Marco Oliveira</a:t>
            </a:r>
            <a:endParaRPr lang="en-US"/>
          </a:p>
        </p:txBody>
      </p:sp>
      <p:sp>
        <p:nvSpPr>
          <p:cNvPr id="6" name="Slide Number Placeholder 5"/>
          <p:cNvSpPr>
            <a:spLocks noGrp="1"/>
          </p:cNvSpPr>
          <p:nvPr>
            <p:ph type="sldNum" sz="quarter" idx="12"/>
          </p:nvPr>
        </p:nvSpPr>
        <p:spPr/>
        <p:txBody>
          <a:bodyPr/>
          <a:lstStyle>
            <a:lvl1pPr>
              <a:defRPr/>
            </a:lvl1pPr>
          </a:lstStyle>
          <a:p>
            <a:pPr>
              <a:defRPr/>
            </a:pPr>
            <a:fld id="{E8EE89B8-7CAF-4172-BDF2-7D52DC3437CD}" type="slidenum">
              <a:rPr lang="en-US"/>
              <a:pPr>
                <a:defRPr/>
              </a:pPr>
              <a:t>‹#›</a:t>
            </a:fld>
            <a:endParaRPr lang="en-US"/>
          </a:p>
        </p:txBody>
      </p:sp>
    </p:spTree>
    <p:extLst>
      <p:ext uri="{BB962C8B-B14F-4D97-AF65-F5344CB8AC3E}">
        <p14:creationId xmlns:p14="http://schemas.microsoft.com/office/powerpoint/2010/main" val="1776424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r>
              <a:rPr lang="pt-PT" dirty="0" smtClean="0"/>
              <a:t>Marco Oliveira</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2EAA2858-3A0C-4470-81E0-B48FF064419D}" type="slidenum">
              <a:rPr lang="en-US"/>
              <a:pPr>
                <a:defRPr/>
              </a:pPr>
              <a:t>‹#›</a:t>
            </a:fld>
            <a:endParaRPr lang="en-US"/>
          </a:p>
        </p:txBody>
      </p:sp>
    </p:spTree>
    <p:extLst>
      <p:ext uri="{BB962C8B-B14F-4D97-AF65-F5344CB8AC3E}">
        <p14:creationId xmlns:p14="http://schemas.microsoft.com/office/powerpoint/2010/main" val="4152562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r>
              <a:rPr lang="pt-PT" smtClean="0"/>
              <a:t>Marco Oliveira</a:t>
            </a:r>
            <a:endParaRPr lang="en-US"/>
          </a:p>
        </p:txBody>
      </p:sp>
      <p:sp>
        <p:nvSpPr>
          <p:cNvPr id="9" name="Slide Number Placeholder 5"/>
          <p:cNvSpPr>
            <a:spLocks noGrp="1"/>
          </p:cNvSpPr>
          <p:nvPr>
            <p:ph type="sldNum" sz="quarter" idx="12"/>
          </p:nvPr>
        </p:nvSpPr>
        <p:spPr/>
        <p:txBody>
          <a:bodyPr/>
          <a:lstStyle>
            <a:lvl1pPr>
              <a:defRPr/>
            </a:lvl1pPr>
          </a:lstStyle>
          <a:p>
            <a:pPr>
              <a:defRPr/>
            </a:pPr>
            <a:fld id="{A38D0409-C3EB-491A-A5F9-F01F1AB76C27}" type="slidenum">
              <a:rPr lang="en-US"/>
              <a:pPr>
                <a:defRPr/>
              </a:pPr>
              <a:t>‹#›</a:t>
            </a:fld>
            <a:endParaRPr lang="en-US"/>
          </a:p>
        </p:txBody>
      </p:sp>
    </p:spTree>
    <p:extLst>
      <p:ext uri="{BB962C8B-B14F-4D97-AF65-F5344CB8AC3E}">
        <p14:creationId xmlns:p14="http://schemas.microsoft.com/office/powerpoint/2010/main" val="3384196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r>
              <a:rPr lang="pt-PT" smtClean="0"/>
              <a:t>Marco Oliveira</a:t>
            </a:r>
            <a:endParaRPr lang="en-US"/>
          </a:p>
        </p:txBody>
      </p:sp>
      <p:sp>
        <p:nvSpPr>
          <p:cNvPr id="5" name="Slide Number Placeholder 5"/>
          <p:cNvSpPr>
            <a:spLocks noGrp="1"/>
          </p:cNvSpPr>
          <p:nvPr>
            <p:ph type="sldNum" sz="quarter" idx="12"/>
          </p:nvPr>
        </p:nvSpPr>
        <p:spPr/>
        <p:txBody>
          <a:bodyPr/>
          <a:lstStyle>
            <a:lvl1pPr>
              <a:defRPr/>
            </a:lvl1pPr>
          </a:lstStyle>
          <a:p>
            <a:pPr>
              <a:defRPr/>
            </a:pPr>
            <a:fld id="{1F244D04-2A19-4EA3-B139-F552C43F56B3}" type="slidenum">
              <a:rPr lang="en-US"/>
              <a:pPr>
                <a:defRPr/>
              </a:pPr>
              <a:t>‹#›</a:t>
            </a:fld>
            <a:endParaRPr lang="en-US"/>
          </a:p>
        </p:txBody>
      </p:sp>
    </p:spTree>
    <p:extLst>
      <p:ext uri="{BB962C8B-B14F-4D97-AF65-F5344CB8AC3E}">
        <p14:creationId xmlns:p14="http://schemas.microsoft.com/office/powerpoint/2010/main" val="3390794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476250"/>
            <a:ext cx="8229600"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pt-PT"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pt-PT" noProof="0" dirty="0" smtClean="0"/>
              <a:t>Click to edit Master text styles</a:t>
            </a:r>
          </a:p>
          <a:p>
            <a:pPr lvl="1"/>
            <a:r>
              <a:rPr lang="en-US" altLang="pt-PT" noProof="0" dirty="0" smtClean="0"/>
              <a:t>Second level</a:t>
            </a:r>
          </a:p>
          <a:p>
            <a:pPr lvl="2"/>
            <a:r>
              <a:rPr lang="en-US" altLang="pt-PT" noProof="0" dirty="0" smtClean="0"/>
              <a:t>Third level</a:t>
            </a:r>
          </a:p>
          <a:p>
            <a:pPr lvl="3"/>
            <a:r>
              <a:rPr lang="en-US" altLang="pt-PT" noProof="0" dirty="0" smtClean="0"/>
              <a:t>Fourth level</a:t>
            </a:r>
          </a:p>
          <a:p>
            <a:pPr lvl="4"/>
            <a:r>
              <a:rPr lang="en-US" altLang="pt-PT" noProof="0" dirty="0" smtClean="0"/>
              <a:t>Fifth level</a:t>
            </a:r>
          </a:p>
        </p:txBody>
      </p:sp>
      <p:sp>
        <p:nvSpPr>
          <p:cNvPr id="4" name="Date Placeholder 3"/>
          <p:cNvSpPr>
            <a:spLocks noGrp="1"/>
          </p:cNvSpPr>
          <p:nvPr>
            <p:ph type="dt" sz="half" idx="2"/>
          </p:nvPr>
        </p:nvSpPr>
        <p:spPr>
          <a:xfrm>
            <a:off x="457200" y="6483350"/>
            <a:ext cx="2133600" cy="365125"/>
          </a:xfrm>
          <a:prstGeom prst="rect">
            <a:avLst/>
          </a:prstGeom>
        </p:spPr>
        <p:txBody>
          <a:bodyPr vert="horz" lIns="91440" tIns="45720" rIns="91440" bIns="45720" rtlCol="0" anchor="ctr"/>
          <a:lstStyle>
            <a:lvl1pPr algn="l" fontAlgn="auto">
              <a:spcBef>
                <a:spcPts val="0"/>
              </a:spcBef>
              <a:spcAft>
                <a:spcPts val="0"/>
              </a:spcAft>
              <a:defRPr sz="1050">
                <a:solidFill>
                  <a:schemeClr val="tx1">
                    <a:tint val="75000"/>
                  </a:schemeClr>
                </a:solidFill>
                <a:latin typeface="+mn-lt"/>
                <a:cs typeface="+mn-cs"/>
              </a:defRPr>
            </a:lvl1pPr>
          </a:lstStyle>
          <a:p>
            <a:pPr>
              <a:defRPr/>
            </a:pPr>
            <a:r>
              <a:rPr lang="pt-PT" smtClean="0"/>
              <a:t>Marco Oliveira</a:t>
            </a:r>
            <a:endParaRPr lang="en-US"/>
          </a:p>
        </p:txBody>
      </p:sp>
      <p:sp>
        <p:nvSpPr>
          <p:cNvPr id="6" name="Slide Number Placeholder 5"/>
          <p:cNvSpPr>
            <a:spLocks noGrp="1"/>
          </p:cNvSpPr>
          <p:nvPr>
            <p:ph type="sldNum" sz="quarter" idx="4"/>
          </p:nvPr>
        </p:nvSpPr>
        <p:spPr>
          <a:xfrm>
            <a:off x="6553200" y="6483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2018C8AA-C3C6-4F77-8604-B7A82E6C911E}" type="slidenum">
              <a:rPr lang="en-US"/>
              <a:pPr>
                <a:defRPr/>
              </a:pPr>
              <a:t>‹#›</a:t>
            </a:fld>
            <a:endParaRPr lang="en-US"/>
          </a:p>
        </p:txBody>
      </p:sp>
      <p:sp>
        <p:nvSpPr>
          <p:cNvPr id="2" name="Rectangle 3"/>
          <p:cNvSpPr/>
          <p:nvPr userDrawn="1"/>
        </p:nvSpPr>
        <p:spPr>
          <a:xfrm>
            <a:off x="1181100" y="0"/>
            <a:ext cx="7962900" cy="404813"/>
          </a:xfrm>
          <a:prstGeom prst="rect">
            <a:avLst/>
          </a:prstGeom>
          <a:gradFill>
            <a:gsLst>
              <a:gs pos="25000">
                <a:srgbClr val="000000"/>
              </a:gs>
              <a:gs pos="50000">
                <a:srgbClr val="0A128C"/>
              </a:gs>
              <a:gs pos="75000">
                <a:srgbClr val="181CC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sz="2000" b="1" noProof="0" dirty="0" smtClean="0">
                <a:solidFill>
                  <a:srgbClr val="FFFFFF"/>
                </a:solidFill>
              </a:rPr>
              <a:t>The Book of Certitude</a:t>
            </a:r>
            <a:endParaRPr lang="en-US" sz="2000" b="1" noProof="0" dirty="0">
              <a:solidFill>
                <a:srgbClr val="FFFFFF"/>
              </a:solidFill>
            </a:endParaRPr>
          </a:p>
        </p:txBody>
      </p:sp>
      <p:sp>
        <p:nvSpPr>
          <p:cNvPr id="1032" name="Rectangle 6"/>
          <p:cNvSpPr>
            <a:spLocks noChangeArrowheads="1"/>
          </p:cNvSpPr>
          <p:nvPr userDrawn="1"/>
        </p:nvSpPr>
        <p:spPr bwMode="auto">
          <a:xfrm rot="5400000" flipV="1">
            <a:off x="-2746375" y="3860800"/>
            <a:ext cx="5743575" cy="250825"/>
          </a:xfrm>
          <a:prstGeom prst="rect">
            <a:avLst/>
          </a:prstGeom>
          <a:gradFill rotWithShape="0">
            <a:gsLst>
              <a:gs pos="0">
                <a:srgbClr val="000000"/>
              </a:gs>
              <a:gs pos="100000">
                <a:srgbClr val="181CC7"/>
              </a:gs>
            </a:gsLst>
            <a:lin ang="54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r" eaLnBrk="1" hangingPunct="1"/>
            <a:r>
              <a:rPr lang="pt-PT" altLang="pt-PT" dirty="0" err="1" smtClean="0">
                <a:solidFill>
                  <a:srgbClr val="FFFFFF"/>
                </a:solidFill>
              </a:rPr>
              <a:t>The</a:t>
            </a:r>
            <a:r>
              <a:rPr lang="pt-PT" altLang="pt-PT" dirty="0" smtClean="0">
                <a:solidFill>
                  <a:srgbClr val="FFFFFF"/>
                </a:solidFill>
              </a:rPr>
              <a:t> </a:t>
            </a:r>
            <a:r>
              <a:rPr lang="pt-PT" altLang="pt-PT" dirty="0" err="1" smtClean="0">
                <a:solidFill>
                  <a:srgbClr val="FFFFFF"/>
                </a:solidFill>
              </a:rPr>
              <a:t>Kitáb-i-Íqán</a:t>
            </a:r>
            <a:endParaRPr lang="en-US" altLang="pt-PT" dirty="0">
              <a:solidFill>
                <a:srgbClr val="FFFFFF"/>
              </a:solidFill>
            </a:endParaRPr>
          </a:p>
        </p:txBody>
      </p:sp>
      <p:pic>
        <p:nvPicPr>
          <p:cNvPr id="1033" name="Picture 10"/>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5875" y="0"/>
            <a:ext cx="469900"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userDrawn="1"/>
        </p:nvSpPr>
        <p:spPr>
          <a:xfrm>
            <a:off x="568325" y="1588"/>
            <a:ext cx="612775" cy="403225"/>
          </a:xfrm>
          <a:prstGeom prst="rect">
            <a:avLst/>
          </a:prstGeom>
          <a:gradFill flip="none" rotWithShape="1">
            <a:gsLst>
              <a:gs pos="31000">
                <a:schemeClr val="tx1"/>
              </a:gs>
              <a:gs pos="100000">
                <a:srgbClr val="EAEAEA"/>
              </a:gs>
            </a:gsLst>
            <a:lin ang="108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035" name="Rectangle 11"/>
          <p:cNvSpPr>
            <a:spLocks noChangeArrowheads="1"/>
          </p:cNvSpPr>
          <p:nvPr userDrawn="1"/>
        </p:nvSpPr>
        <p:spPr bwMode="auto">
          <a:xfrm rot="5400000">
            <a:off x="-177006" y="726281"/>
            <a:ext cx="612775" cy="258763"/>
          </a:xfrm>
          <a:prstGeom prst="rect">
            <a:avLst/>
          </a:prstGeom>
          <a:gradFill rotWithShape="1">
            <a:gsLst>
              <a:gs pos="0">
                <a:srgbClr val="000000"/>
              </a:gs>
              <a:gs pos="31000">
                <a:srgbClr val="000000"/>
              </a:gs>
              <a:gs pos="100000">
                <a:srgbClr val="EAEAEA"/>
              </a:gs>
            </a:gsLst>
            <a:lin ang="108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rot="10800000" vert="eaVert"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endParaRPr lang="pt-PT" altLang="pt-PT">
              <a:solidFill>
                <a:srgbClr val="FFFFFF"/>
              </a:solidFill>
            </a:endParaRPr>
          </a:p>
        </p:txBody>
      </p:sp>
    </p:spTree>
  </p:cSld>
  <p:clrMap bg1="lt1" tx1="dk1" bg2="lt2" tx2="dk2" accent1="accent1" accent2="accent2" accent3="accent3" accent4="accent4" accent5="accent5" accent6="accent6" hlink="hlink" folHlink="folHlink"/>
  <p:sldLayoutIdLst>
    <p:sldLayoutId id="2147483831" r:id="rId1"/>
    <p:sldLayoutId id="2147483842" r:id="rId2"/>
    <p:sldLayoutId id="2147483832" r:id="rId3"/>
    <p:sldLayoutId id="2147483833" r:id="rId4"/>
    <p:sldLayoutId id="2147483834" r:id="rId5"/>
    <p:sldLayoutId id="2147483835" r:id="rId6"/>
    <p:sldLayoutId id="2147483836" r:id="rId7"/>
  </p:sldLayoutIdLst>
  <p:timing>
    <p:tnLst>
      <p:par>
        <p:cTn id="1" dur="indefinite" restart="never" nodeType="tmRoot"/>
      </p:par>
    </p:tnLst>
  </p:timing>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hyperlink" Target="https://bahai-library.com/fananapazir_fazel_station_iqan" TargetMode="External"/><Relationship Id="rId2" Type="http://schemas.openxmlformats.org/officeDocument/2006/relationships/hyperlink" Target="http://www.h-net.org/~bahai/bhpapers/vol2/iqan&amp;sn.htm" TargetMode="External"/><Relationship Id="rId1" Type="http://schemas.openxmlformats.org/officeDocument/2006/relationships/slideLayout" Target="../slideLayouts/slideLayout3.xml"/><Relationship Id="rId6" Type="http://schemas.openxmlformats.org/officeDocument/2006/relationships/hyperlink" Target="http://bahaistudies.net/bahaiworks/Conversion_of_the_Great_Uncle_of_the_Bab.pdf" TargetMode="External"/><Relationship Id="rId5" Type="http://schemas.openxmlformats.org/officeDocument/2006/relationships/hyperlink" Target="https://courses.wilmetteinstitute.org/pluginfile.php/40360/mod_resource/content/1/Iqan%20outline%20-%20sdp.pdf" TargetMode="External"/><Relationship Id="rId4" Type="http://schemas.openxmlformats.org/officeDocument/2006/relationships/hyperlink" Target="https://courses.wilmetteinstitute.org/pluginfile.php/40326/mod_page/content/17/Lawson%20The%20Return%20of%20Joseph.pdf" TargetMode="External"/></Relationships>
</file>

<file path=ppt/slides/_rels/slide6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b="1" dirty="0" smtClean="0"/>
              <a:t>The Book of Certitude</a:t>
            </a:r>
            <a:endParaRPr lang="en-US" sz="4800" b="1" dirty="0"/>
          </a:p>
        </p:txBody>
      </p:sp>
      <p:sp>
        <p:nvSpPr>
          <p:cNvPr id="3" name="Subtitle 2"/>
          <p:cNvSpPr>
            <a:spLocks noGrp="1"/>
          </p:cNvSpPr>
          <p:nvPr>
            <p:ph type="subTitle" idx="1"/>
          </p:nvPr>
        </p:nvSpPr>
        <p:spPr>
          <a:xfrm>
            <a:off x="1371600" y="3602862"/>
            <a:ext cx="6400800" cy="1752600"/>
          </a:xfrm>
        </p:spPr>
        <p:txBody>
          <a:bodyPr/>
          <a:lstStyle/>
          <a:p>
            <a:r>
              <a:rPr lang="en-US" dirty="0" smtClean="0"/>
              <a:t>The Main Theological Principles</a:t>
            </a:r>
            <a:endParaRPr lang="en-US" sz="1400" dirty="0" smtClean="0"/>
          </a:p>
          <a:p>
            <a:endParaRPr lang="en-US" sz="1400" dirty="0" smtClean="0"/>
          </a:p>
          <a:p>
            <a:r>
              <a:rPr lang="en-US" sz="2400" dirty="0" smtClean="0"/>
              <a:t>Marco Oliveira</a:t>
            </a:r>
            <a:endParaRPr lang="en-US" sz="2400" dirty="0"/>
          </a:p>
        </p:txBody>
      </p:sp>
      <p:sp>
        <p:nvSpPr>
          <p:cNvPr id="4" name="Slide Number Placeholder 3"/>
          <p:cNvSpPr>
            <a:spLocks noGrp="1"/>
          </p:cNvSpPr>
          <p:nvPr>
            <p:ph type="sldNum" sz="quarter" idx="12"/>
          </p:nvPr>
        </p:nvSpPr>
        <p:spPr/>
        <p:txBody>
          <a:bodyPr/>
          <a:lstStyle/>
          <a:p>
            <a:pPr>
              <a:defRPr/>
            </a:pPr>
            <a:fld id="{16F747D9-EB07-48CD-9B52-878F3C5EEEAA}" type="slidenum">
              <a:rPr lang="en-US" smtClean="0"/>
              <a:pPr>
                <a:defRPr/>
              </a:pPr>
              <a:t>1</a:t>
            </a:fld>
            <a:endParaRPr lang="en-US" dirty="0"/>
          </a:p>
        </p:txBody>
      </p:sp>
      <p:sp>
        <p:nvSpPr>
          <p:cNvPr id="5" name="Footer Placeholder 4"/>
          <p:cNvSpPr>
            <a:spLocks noGrp="1"/>
          </p:cNvSpPr>
          <p:nvPr>
            <p:ph type="ftr" sz="quarter" idx="4294967295"/>
          </p:nvPr>
        </p:nvSpPr>
        <p:spPr>
          <a:xfrm>
            <a:off x="3124200" y="6555346"/>
            <a:ext cx="2895600" cy="285875"/>
          </a:xfrm>
          <a:prstGeom prst="rect">
            <a:avLst/>
          </a:prstGeom>
        </p:spPr>
        <p:txBody>
          <a:bodyPr/>
          <a:lstStyle/>
          <a:p>
            <a:pPr algn="ctr" fontAlgn="auto">
              <a:spcBef>
                <a:spcPts val="0"/>
              </a:spcBef>
              <a:spcAft>
                <a:spcPts val="0"/>
              </a:spcAft>
              <a:defRPr/>
            </a:pPr>
            <a:r>
              <a:rPr lang="en-US" sz="1200" dirty="0" smtClean="0">
                <a:solidFill>
                  <a:schemeClr val="tx1">
                    <a:tint val="75000"/>
                  </a:schemeClr>
                </a:solidFill>
                <a:latin typeface="+mn-lt"/>
                <a:cs typeface="+mn-cs"/>
              </a:rPr>
              <a:t>EN - 1.2</a:t>
            </a:r>
            <a:endParaRPr lang="en-US" sz="1200" dirty="0">
              <a:solidFill>
                <a:schemeClr val="tx1">
                  <a:tint val="75000"/>
                </a:schemeClr>
              </a:solidFill>
              <a:latin typeface="+mn-lt"/>
              <a:cs typeface="+mn-cs"/>
            </a:endParaRPr>
          </a:p>
        </p:txBody>
      </p:sp>
      <p:sp>
        <p:nvSpPr>
          <p:cNvPr id="7" name="Rectangle 6"/>
          <p:cNvSpPr/>
          <p:nvPr/>
        </p:nvSpPr>
        <p:spPr>
          <a:xfrm>
            <a:off x="-1" y="5293217"/>
            <a:ext cx="9144001" cy="6417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1026" name="Picture 2" descr="Resultado de imagem para wilmette institute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65" y="5415682"/>
            <a:ext cx="2053049" cy="1326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48722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err="1" smtClean="0"/>
              <a:t>The</a:t>
            </a:r>
            <a:r>
              <a:rPr lang="pt-PT" dirty="0" smtClean="0"/>
              <a:t> </a:t>
            </a:r>
            <a:r>
              <a:rPr lang="pt-PT" dirty="0" err="1" smtClean="0"/>
              <a:t>Báb</a:t>
            </a:r>
            <a:r>
              <a:rPr lang="pt-PT" dirty="0" smtClean="0"/>
              <a:t> (1819-1850)</a:t>
            </a:r>
            <a:endParaRPr lang="pt-PT" dirty="0"/>
          </a:p>
        </p:txBody>
      </p:sp>
      <p:sp>
        <p:nvSpPr>
          <p:cNvPr id="3" name="Content Placeholder 2"/>
          <p:cNvSpPr>
            <a:spLocks noGrp="1"/>
          </p:cNvSpPr>
          <p:nvPr>
            <p:ph idx="1"/>
          </p:nvPr>
        </p:nvSpPr>
        <p:spPr/>
        <p:txBody>
          <a:bodyPr/>
          <a:lstStyle/>
          <a:p>
            <a:r>
              <a:rPr lang="en-US" sz="2400" dirty="0" smtClean="0"/>
              <a:t>In May 1844, a young Persian man from Shiraz proclaimed Himself to be a new Messenger of God. </a:t>
            </a:r>
            <a:r>
              <a:rPr lang="en-US" sz="2400" dirty="0"/>
              <a:t>He assumed the title of </a:t>
            </a:r>
            <a:r>
              <a:rPr lang="en-US" sz="2400" dirty="0" err="1"/>
              <a:t>Báb</a:t>
            </a:r>
            <a:r>
              <a:rPr lang="en-US" sz="2400" dirty="0"/>
              <a:t> </a:t>
            </a:r>
            <a:r>
              <a:rPr lang="en-US" sz="2400" dirty="0" smtClean="0"/>
              <a:t>("Gate") and proclaimed to be the </a:t>
            </a:r>
            <a:r>
              <a:rPr lang="en-US" sz="2400" dirty="0" err="1"/>
              <a:t>Qá’im</a:t>
            </a:r>
            <a:r>
              <a:rPr lang="en-US" sz="2400" dirty="0" smtClean="0"/>
              <a:t>. He also stated that a new messianic figure - referred </a:t>
            </a:r>
            <a:r>
              <a:rPr lang="en-US" sz="2400" dirty="0"/>
              <a:t>to as "He whom God shall make </a:t>
            </a:r>
            <a:r>
              <a:rPr lang="en-US" sz="2400" dirty="0" smtClean="0"/>
              <a:t>manifest“ -  was about to appear.</a:t>
            </a:r>
          </a:p>
          <a:p>
            <a:r>
              <a:rPr lang="en-US" sz="2400" dirty="0" smtClean="0"/>
              <a:t>The </a:t>
            </a:r>
            <a:r>
              <a:rPr lang="en-US" sz="2400" dirty="0" err="1" smtClean="0"/>
              <a:t>Báb’s</a:t>
            </a:r>
            <a:r>
              <a:rPr lang="en-US" sz="2400" dirty="0" smtClean="0"/>
              <a:t> messianic teachings and His calls for a spiritual and moral reformation were considered heresy by Islamic clergy.</a:t>
            </a:r>
          </a:p>
          <a:p>
            <a:r>
              <a:rPr lang="en-US" sz="2400" dirty="0" smtClean="0"/>
              <a:t>The </a:t>
            </a:r>
            <a:r>
              <a:rPr lang="en-US" sz="2400" dirty="0" err="1" smtClean="0"/>
              <a:t>Báb</a:t>
            </a:r>
            <a:r>
              <a:rPr lang="en-US" sz="2400" dirty="0" err="1"/>
              <a:t>í</a:t>
            </a:r>
            <a:r>
              <a:rPr lang="en-US" sz="2400" dirty="0" err="1" smtClean="0"/>
              <a:t>s</a:t>
            </a:r>
            <a:r>
              <a:rPr lang="en-US" sz="2400" dirty="0" smtClean="0"/>
              <a:t> faced hostility from the clergy and repression from the Persian government.</a:t>
            </a:r>
          </a:p>
          <a:p>
            <a:r>
              <a:rPr lang="en-US" sz="2400" dirty="0" smtClean="0"/>
              <a:t>Thousands were killed and, in 1850, the </a:t>
            </a:r>
            <a:r>
              <a:rPr lang="en-US" sz="2400" dirty="0" err="1" smtClean="0"/>
              <a:t>Báb</a:t>
            </a:r>
            <a:r>
              <a:rPr lang="en-US" sz="2400" dirty="0" smtClean="0"/>
              <a:t> </a:t>
            </a:r>
            <a:r>
              <a:rPr lang="en-US" sz="2400" dirty="0"/>
              <a:t>was shot by a firing squad in </a:t>
            </a:r>
            <a:r>
              <a:rPr lang="en-US" sz="2400" dirty="0" smtClean="0"/>
              <a:t>Tabriz.</a:t>
            </a:r>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10</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38728490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of the </a:t>
            </a:r>
            <a:r>
              <a:rPr lang="en-US" dirty="0" err="1" smtClean="0"/>
              <a:t>Báb</a:t>
            </a:r>
            <a:r>
              <a:rPr lang="en-US" dirty="0" smtClean="0"/>
              <a:t> (</a:t>
            </a:r>
            <a:r>
              <a:rPr lang="en-US" dirty="0" err="1" smtClean="0"/>
              <a:t>Afnáns</a:t>
            </a:r>
            <a:r>
              <a:rPr lang="en-US" dirty="0" smtClean="0"/>
              <a: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89661473"/>
              </p:ext>
            </p:extLst>
          </p:nvPr>
        </p:nvGraphicFramePr>
        <p:xfrm>
          <a:off x="536865" y="1558635"/>
          <a:ext cx="8279732" cy="4754880"/>
        </p:xfrm>
        <a:graphic>
          <a:graphicData uri="http://schemas.openxmlformats.org/drawingml/2006/table">
            <a:tbl>
              <a:tblPr bandRow="1">
                <a:tableStyleId>{5940675A-B579-460E-94D1-54222C63F5DA}</a:tableStyleId>
              </a:tblPr>
              <a:tblGrid>
                <a:gridCol w="3089548"/>
                <a:gridCol w="5190184"/>
              </a:tblGrid>
              <a:tr h="370840">
                <a:tc>
                  <a:txBody>
                    <a:bodyPr/>
                    <a:lstStyle/>
                    <a:p>
                      <a:r>
                        <a:rPr lang="en-US" noProof="0" dirty="0" err="1" smtClean="0"/>
                        <a:t>Hájí</a:t>
                      </a:r>
                      <a:r>
                        <a:rPr lang="en-US" noProof="0" dirty="0" smtClean="0"/>
                        <a:t> </a:t>
                      </a:r>
                      <a:r>
                        <a:rPr lang="en-US" noProof="0" dirty="0" err="1" smtClean="0"/>
                        <a:t>Mírzá</a:t>
                      </a:r>
                      <a:r>
                        <a:rPr lang="en-US" noProof="0" dirty="0" smtClean="0"/>
                        <a:t> </a:t>
                      </a:r>
                      <a:r>
                        <a:rPr lang="en-US" noProof="0" dirty="0" err="1" smtClean="0"/>
                        <a:t>Sayyid</a:t>
                      </a:r>
                      <a:r>
                        <a:rPr lang="en-US" noProof="0" dirty="0" smtClean="0"/>
                        <a:t> Muhammad</a:t>
                      </a:r>
                    </a:p>
                    <a:p>
                      <a:r>
                        <a:rPr lang="en-US" baseline="0" noProof="0" dirty="0" smtClean="0"/>
                        <a:t> </a:t>
                      </a:r>
                      <a:r>
                        <a:rPr lang="en-US" noProof="0" dirty="0" smtClean="0"/>
                        <a:t>(1798-1876)</a:t>
                      </a:r>
                    </a:p>
                  </a:txBody>
                  <a:tcPr/>
                </a:tc>
                <a:tc>
                  <a:txBody>
                    <a:bodyPr/>
                    <a:lstStyle/>
                    <a:p>
                      <a:r>
                        <a:rPr lang="en-US" noProof="0" dirty="0" smtClean="0"/>
                        <a:t>Also</a:t>
                      </a:r>
                      <a:r>
                        <a:rPr lang="en-US" baseline="0" noProof="0" dirty="0" smtClean="0"/>
                        <a:t> known as</a:t>
                      </a:r>
                      <a:r>
                        <a:rPr lang="en-US" noProof="0" dirty="0" smtClean="0"/>
                        <a:t> </a:t>
                      </a:r>
                      <a:r>
                        <a:rPr lang="en-US" u="sng" noProof="0" dirty="0" err="1" smtClean="0"/>
                        <a:t>Khál-i</a:t>
                      </a:r>
                      <a:r>
                        <a:rPr lang="en-US" u="sng" noProof="0" dirty="0" smtClean="0"/>
                        <a:t> Akbar</a:t>
                      </a:r>
                      <a:r>
                        <a:rPr lang="en-US" noProof="0" dirty="0" smtClean="0"/>
                        <a:t> (the Great Uncle)</a:t>
                      </a:r>
                    </a:p>
                    <a:p>
                      <a:r>
                        <a:rPr lang="en-US" noProof="0" dirty="0" smtClean="0"/>
                        <a:t>Lived in Shiraz; he</a:t>
                      </a:r>
                      <a:r>
                        <a:rPr lang="en-US" baseline="0" noProof="0" dirty="0" smtClean="0"/>
                        <a:t> was the oldest of the uncles.</a:t>
                      </a:r>
                      <a:endParaRPr lang="en-US" noProof="0" dirty="0" smtClean="0"/>
                    </a:p>
                    <a:p>
                      <a:r>
                        <a:rPr lang="en-US" noProof="0" dirty="0" smtClean="0"/>
                        <a:t>Raised the </a:t>
                      </a:r>
                      <a:r>
                        <a:rPr lang="en-US" noProof="0" dirty="0" err="1" smtClean="0"/>
                        <a:t>Báb</a:t>
                      </a:r>
                      <a:r>
                        <a:rPr lang="en-US" noProof="0" dirty="0" smtClean="0"/>
                        <a:t>; admired his </a:t>
                      </a:r>
                      <a:r>
                        <a:rPr lang="en-US" noProof="0" dirty="0" smtClean="0"/>
                        <a:t>Nephew. </a:t>
                      </a:r>
                      <a:endParaRPr lang="en-US" noProof="0" dirty="0" smtClean="0"/>
                    </a:p>
                    <a:p>
                      <a:r>
                        <a:rPr lang="en-US" noProof="0" dirty="0" smtClean="0"/>
                        <a:t>Visited Bahá’u’lláh in Baghdad; received the </a:t>
                      </a:r>
                      <a:r>
                        <a:rPr lang="en-US" noProof="0" dirty="0" err="1" smtClean="0"/>
                        <a:t>Kitáb-i-Iqán</a:t>
                      </a:r>
                      <a:r>
                        <a:rPr lang="en-US" noProof="0" dirty="0" smtClean="0"/>
                        <a:t>. Became a Bahá'í in </a:t>
                      </a:r>
                      <a:r>
                        <a:rPr lang="en-US" noProof="0" dirty="0" smtClean="0"/>
                        <a:t>1867.</a:t>
                      </a:r>
                      <a:endParaRPr lang="en-US" noProof="0" dirty="0" smtClean="0"/>
                    </a:p>
                  </a:txBody>
                  <a:tcPr/>
                </a:tc>
              </a:tr>
              <a:tr h="370840">
                <a:tc>
                  <a:txBody>
                    <a:bodyPr/>
                    <a:lstStyle/>
                    <a:p>
                      <a:pPr marL="0" marR="0" indent="0" algn="l" defTabSz="914296" rtl="0" eaLnBrk="1" fontAlgn="auto" latinLnBrk="0" hangingPunct="1">
                        <a:lnSpc>
                          <a:spcPct val="100000"/>
                        </a:lnSpc>
                        <a:spcBef>
                          <a:spcPts val="0"/>
                        </a:spcBef>
                        <a:spcAft>
                          <a:spcPts val="0"/>
                        </a:spcAft>
                        <a:buClrTx/>
                        <a:buSzTx/>
                        <a:buFontTx/>
                        <a:buNone/>
                        <a:tabLst/>
                        <a:defRPr/>
                      </a:pPr>
                      <a:r>
                        <a:rPr lang="en-US" noProof="0" dirty="0" err="1" smtClean="0"/>
                        <a:t>Hájí</a:t>
                      </a:r>
                      <a:r>
                        <a:rPr lang="en-US" noProof="0" dirty="0" smtClean="0"/>
                        <a:t> </a:t>
                      </a:r>
                      <a:r>
                        <a:rPr lang="en-US" noProof="0" dirty="0" err="1" smtClean="0"/>
                        <a:t>Mírzá</a:t>
                      </a:r>
                      <a:r>
                        <a:rPr lang="en-US" noProof="0" dirty="0" smtClean="0"/>
                        <a:t> </a:t>
                      </a:r>
                      <a:r>
                        <a:rPr lang="en-US" noProof="0" dirty="0" err="1" smtClean="0"/>
                        <a:t>Siyyid</a:t>
                      </a:r>
                      <a:r>
                        <a:rPr lang="en-US" noProof="0" dirty="0" smtClean="0"/>
                        <a:t> `</a:t>
                      </a:r>
                      <a:r>
                        <a:rPr lang="en-US" noProof="0" dirty="0" err="1" smtClean="0"/>
                        <a:t>Alí</a:t>
                      </a:r>
                      <a:endParaRPr lang="en-US" noProof="0" dirty="0" smtClean="0"/>
                    </a:p>
                    <a:p>
                      <a:pPr marL="0" marR="0" indent="0" algn="l" defTabSz="914296" rtl="0" eaLnBrk="1" fontAlgn="auto" latinLnBrk="0" hangingPunct="1">
                        <a:lnSpc>
                          <a:spcPct val="100000"/>
                        </a:lnSpc>
                        <a:spcBef>
                          <a:spcPts val="0"/>
                        </a:spcBef>
                        <a:spcAft>
                          <a:spcPts val="0"/>
                        </a:spcAft>
                        <a:buClrTx/>
                        <a:buSzTx/>
                        <a:buFontTx/>
                        <a:buNone/>
                        <a:tabLst/>
                        <a:defRPr/>
                      </a:pPr>
                      <a:r>
                        <a:rPr lang="en-US" noProof="0" dirty="0" smtClean="0"/>
                        <a:t>(18??-1850)</a:t>
                      </a:r>
                    </a:p>
                  </a:txBody>
                  <a:tcPr/>
                </a:tc>
                <a:tc>
                  <a:txBody>
                    <a:bodyPr/>
                    <a:lstStyle/>
                    <a:p>
                      <a:r>
                        <a:rPr lang="en-US" noProof="0" dirty="0" smtClean="0"/>
                        <a:t>Also</a:t>
                      </a:r>
                      <a:r>
                        <a:rPr lang="en-US" baseline="0" noProof="0" dirty="0" smtClean="0"/>
                        <a:t> known as</a:t>
                      </a:r>
                      <a:r>
                        <a:rPr lang="en-US" noProof="0" dirty="0" smtClean="0"/>
                        <a:t> </a:t>
                      </a:r>
                      <a:r>
                        <a:rPr lang="en-US" i="0" u="sng" noProof="0" dirty="0" err="1" smtClean="0"/>
                        <a:t>Khál-i-A'zam</a:t>
                      </a:r>
                      <a:r>
                        <a:rPr lang="en-US" noProof="0" dirty="0" smtClean="0"/>
                        <a:t> (the Most Great Uncle)</a:t>
                      </a:r>
                    </a:p>
                    <a:p>
                      <a:r>
                        <a:rPr lang="en-US" noProof="0" dirty="0" smtClean="0"/>
                        <a:t>When the </a:t>
                      </a:r>
                      <a:r>
                        <a:rPr lang="en-US" noProof="0" dirty="0" err="1" smtClean="0"/>
                        <a:t>Báb's</a:t>
                      </a:r>
                      <a:r>
                        <a:rPr lang="en-US" noProof="0" dirty="0" smtClean="0"/>
                        <a:t> father died, </a:t>
                      </a:r>
                      <a:r>
                        <a:rPr lang="en-US" noProof="0" dirty="0" err="1" smtClean="0"/>
                        <a:t>Khál-i-A'zam</a:t>
                      </a:r>
                      <a:r>
                        <a:rPr lang="en-US" noProof="0" dirty="0" smtClean="0"/>
                        <a:t> assumed the guardianship of the </a:t>
                      </a:r>
                      <a:r>
                        <a:rPr lang="en-US" noProof="0" dirty="0" err="1" smtClean="0"/>
                        <a:t>Báb</a:t>
                      </a:r>
                      <a:r>
                        <a:rPr lang="en-US" noProof="0" dirty="0" smtClean="0"/>
                        <a:t> and His mother.</a:t>
                      </a:r>
                    </a:p>
                    <a:p>
                      <a:r>
                        <a:rPr lang="en-US" noProof="0" dirty="0" smtClean="0"/>
                        <a:t>Became a </a:t>
                      </a:r>
                      <a:r>
                        <a:rPr lang="en-US" noProof="0" dirty="0" err="1" smtClean="0"/>
                        <a:t>Bábí</a:t>
                      </a:r>
                      <a:r>
                        <a:rPr lang="en-US" noProof="0" dirty="0" smtClean="0"/>
                        <a:t> in June 1845. </a:t>
                      </a:r>
                    </a:p>
                    <a:p>
                      <a:r>
                        <a:rPr lang="en-US" noProof="0" dirty="0" smtClean="0"/>
                        <a:t>He was the one of the Seven Martyrs of Tehran.</a:t>
                      </a:r>
                    </a:p>
                  </a:txBody>
                  <a:tcPr/>
                </a:tc>
              </a:tr>
              <a:tr h="370840">
                <a:tc>
                  <a:txBody>
                    <a:bodyPr/>
                    <a:lstStyle/>
                    <a:p>
                      <a:r>
                        <a:rPr lang="en-US" noProof="0" dirty="0" err="1" smtClean="0"/>
                        <a:t>Hájí</a:t>
                      </a:r>
                      <a:r>
                        <a:rPr lang="en-US" noProof="0" dirty="0" smtClean="0"/>
                        <a:t> </a:t>
                      </a:r>
                      <a:r>
                        <a:rPr lang="en-US" noProof="0" dirty="0" err="1" smtClean="0"/>
                        <a:t>Mírzá</a:t>
                      </a:r>
                      <a:r>
                        <a:rPr lang="en-US" noProof="0" dirty="0" smtClean="0"/>
                        <a:t> Hassan `</a:t>
                      </a:r>
                      <a:r>
                        <a:rPr lang="en-US" noProof="0" dirty="0" err="1" smtClean="0"/>
                        <a:t>Alí</a:t>
                      </a:r>
                      <a:endParaRPr lang="en-US" noProof="0" dirty="0" smtClean="0"/>
                    </a:p>
                    <a:p>
                      <a:endParaRPr lang="en-US" noProof="0" dirty="0"/>
                    </a:p>
                  </a:txBody>
                  <a:tcPr/>
                </a:tc>
                <a:tc>
                  <a:txBody>
                    <a:bodyPr/>
                    <a:lstStyle/>
                    <a:p>
                      <a:r>
                        <a:rPr lang="en-US" noProof="0" dirty="0" smtClean="0"/>
                        <a:t>Also</a:t>
                      </a:r>
                      <a:r>
                        <a:rPr lang="en-US" baseline="0" noProof="0" dirty="0" smtClean="0"/>
                        <a:t> known as</a:t>
                      </a:r>
                      <a:r>
                        <a:rPr lang="en-US" noProof="0" dirty="0" smtClean="0"/>
                        <a:t> </a:t>
                      </a:r>
                      <a:r>
                        <a:rPr lang="en-US" u="sng" noProof="0" dirty="0" err="1" smtClean="0"/>
                        <a:t>Khál-i-Asghar</a:t>
                      </a:r>
                      <a:r>
                        <a:rPr lang="en-US" noProof="0" dirty="0" smtClean="0"/>
                        <a:t> (the Youngest Uncle)</a:t>
                      </a:r>
                    </a:p>
                    <a:p>
                      <a:r>
                        <a:rPr lang="en-US" noProof="0" dirty="0" smtClean="0"/>
                        <a:t>Converted in the late 1860s.</a:t>
                      </a:r>
                      <a:r>
                        <a:rPr lang="en-US" baseline="0" noProof="0" dirty="0" smtClean="0"/>
                        <a:t> </a:t>
                      </a:r>
                      <a:r>
                        <a:rPr lang="en-US" noProof="0" dirty="0" smtClean="0"/>
                        <a:t>Lived and died in Yazd.</a:t>
                      </a:r>
                      <a:endParaRPr lang="en-US" noProof="0" dirty="0"/>
                    </a:p>
                  </a:txBody>
                  <a:tcPr/>
                </a:tc>
              </a:tr>
              <a:tr h="370840">
                <a:tc>
                  <a:txBody>
                    <a:bodyPr/>
                    <a:lstStyle/>
                    <a:p>
                      <a:r>
                        <a:rPr lang="en-US" noProof="0" dirty="0" err="1" smtClean="0"/>
                        <a:t>Fátimih</a:t>
                      </a:r>
                      <a:r>
                        <a:rPr lang="en-US" noProof="0" dirty="0" smtClean="0"/>
                        <a:t> </a:t>
                      </a:r>
                      <a:r>
                        <a:rPr lang="en-US" noProof="0" dirty="0" err="1" smtClean="0"/>
                        <a:t>Bagum</a:t>
                      </a:r>
                      <a:r>
                        <a:rPr lang="en-US" noProof="0" dirty="0" smtClean="0"/>
                        <a:t>, </a:t>
                      </a:r>
                    </a:p>
                    <a:p>
                      <a:r>
                        <a:rPr lang="en-US" noProof="0" dirty="0" smtClean="0"/>
                        <a:t>(Mother of the </a:t>
                      </a:r>
                      <a:r>
                        <a:rPr lang="en-US" noProof="0" dirty="0" err="1" smtClean="0"/>
                        <a:t>Báb</a:t>
                      </a:r>
                      <a:r>
                        <a:rPr lang="en-US" noProof="0" dirty="0" smtClean="0"/>
                        <a:t>)</a:t>
                      </a:r>
                      <a:br>
                        <a:rPr lang="en-US" noProof="0" dirty="0" smtClean="0"/>
                      </a:br>
                      <a:r>
                        <a:rPr lang="en-US" noProof="0" dirty="0" smtClean="0"/>
                        <a:t>(????-1881)</a:t>
                      </a:r>
                    </a:p>
                    <a:p>
                      <a:endParaRPr lang="en-US" noProof="0" dirty="0"/>
                    </a:p>
                  </a:txBody>
                  <a:tcPr/>
                </a:tc>
                <a:tc>
                  <a:txBody>
                    <a:bodyPr/>
                    <a:lstStyle/>
                    <a:p>
                      <a:r>
                        <a:rPr lang="en-US" noProof="0" dirty="0" smtClean="0"/>
                        <a:t>Married </a:t>
                      </a:r>
                      <a:r>
                        <a:rPr lang="en-US" noProof="0" dirty="0" err="1" smtClean="0"/>
                        <a:t>Siyyid</a:t>
                      </a:r>
                      <a:r>
                        <a:rPr lang="en-US" noProof="0" dirty="0" smtClean="0"/>
                        <a:t> Muhammad-</a:t>
                      </a:r>
                      <a:r>
                        <a:rPr lang="en-US" noProof="0" dirty="0" err="1" smtClean="0"/>
                        <a:t>Ridá</a:t>
                      </a:r>
                      <a:r>
                        <a:rPr lang="en-US" noProof="0" dirty="0" smtClean="0"/>
                        <a:t>, from </a:t>
                      </a:r>
                      <a:r>
                        <a:rPr lang="en-US" noProof="0" dirty="0" err="1" smtClean="0"/>
                        <a:t>Shíráz</a:t>
                      </a:r>
                      <a:endParaRPr lang="en-US" noProof="0" dirty="0" smtClean="0"/>
                    </a:p>
                    <a:p>
                      <a:r>
                        <a:rPr lang="en-US" noProof="0" dirty="0" smtClean="0"/>
                        <a:t>The only child to live to adulthood was </a:t>
                      </a:r>
                      <a:r>
                        <a:rPr lang="en-US" noProof="0" dirty="0" err="1" smtClean="0"/>
                        <a:t>Siyyid</a:t>
                      </a:r>
                      <a:r>
                        <a:rPr lang="en-US" noProof="0" dirty="0" smtClean="0"/>
                        <a:t> </a:t>
                      </a:r>
                      <a:r>
                        <a:rPr lang="en-US" noProof="0" dirty="0" smtClean="0"/>
                        <a:t>'</a:t>
                      </a:r>
                      <a:r>
                        <a:rPr lang="en-US" noProof="0" dirty="0" err="1" smtClean="0"/>
                        <a:t>Alí</a:t>
                      </a:r>
                      <a:r>
                        <a:rPr lang="en-US" noProof="0" dirty="0" smtClean="0"/>
                        <a:t>-Muhammad</a:t>
                      </a:r>
                      <a:r>
                        <a:rPr lang="en-US" baseline="0" noProof="0" dirty="0" smtClean="0"/>
                        <a:t> </a:t>
                      </a:r>
                      <a:r>
                        <a:rPr lang="en-US" baseline="0" noProof="0" dirty="0" smtClean="0"/>
                        <a:t>(</a:t>
                      </a:r>
                      <a:r>
                        <a:rPr lang="en-US" noProof="0" dirty="0" smtClean="0"/>
                        <a:t>the </a:t>
                      </a:r>
                      <a:r>
                        <a:rPr lang="en-US" noProof="0" dirty="0" err="1" smtClean="0"/>
                        <a:t>Báb</a:t>
                      </a:r>
                      <a:r>
                        <a:rPr lang="en-US" noProof="0" dirty="0" smtClean="0"/>
                        <a:t>).</a:t>
                      </a:r>
                      <a:endParaRPr lang="en-US" noProof="0" dirty="0" smtClean="0"/>
                    </a:p>
                    <a:p>
                      <a:r>
                        <a:rPr lang="en-US" noProof="0" dirty="0" smtClean="0"/>
                        <a:t>Moved to Iraq after the martyrdom of the </a:t>
                      </a:r>
                      <a:r>
                        <a:rPr lang="en-US" noProof="0" dirty="0" err="1" smtClean="0"/>
                        <a:t>Báb</a:t>
                      </a:r>
                      <a:r>
                        <a:rPr lang="en-US" noProof="0" dirty="0" smtClean="0"/>
                        <a:t>.</a:t>
                      </a:r>
                      <a:endParaRPr lang="en-US" noProof="0" dirty="0" smtClean="0"/>
                    </a:p>
                  </a:txBody>
                  <a:tcPr/>
                </a:tc>
              </a:tr>
            </a:tbl>
          </a:graphicData>
        </a:graphic>
      </p:graphicFrame>
      <p:sp>
        <p:nvSpPr>
          <p:cNvPr id="3" name="Slide Number Placeholder 2"/>
          <p:cNvSpPr>
            <a:spLocks noGrp="1"/>
          </p:cNvSpPr>
          <p:nvPr>
            <p:ph type="sldNum" sz="quarter" idx="12"/>
          </p:nvPr>
        </p:nvSpPr>
        <p:spPr/>
        <p:txBody>
          <a:bodyPr/>
          <a:lstStyle/>
          <a:p>
            <a:pPr>
              <a:defRPr/>
            </a:pPr>
            <a:fld id="{C72A4EE4-B3BE-411B-90F0-0CA5DC032A38}" type="slidenum">
              <a:rPr lang="en-US" smtClean="0"/>
              <a:pPr>
                <a:defRPr/>
              </a:pPr>
              <a:t>11</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2514602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err="1" smtClean="0"/>
              <a:t>The</a:t>
            </a:r>
            <a:r>
              <a:rPr lang="pt-PT" dirty="0" smtClean="0"/>
              <a:t> Great </a:t>
            </a:r>
            <a:r>
              <a:rPr lang="pt-PT" dirty="0" err="1" smtClean="0"/>
              <a:t>Uncle</a:t>
            </a:r>
            <a:endParaRPr lang="pt-PT" dirty="0"/>
          </a:p>
        </p:txBody>
      </p:sp>
      <p:sp>
        <p:nvSpPr>
          <p:cNvPr id="3" name="Content Placeholder 2"/>
          <p:cNvSpPr>
            <a:spLocks noGrp="1"/>
          </p:cNvSpPr>
          <p:nvPr>
            <p:ph idx="1"/>
          </p:nvPr>
        </p:nvSpPr>
        <p:spPr/>
        <p:txBody>
          <a:bodyPr/>
          <a:lstStyle/>
          <a:p>
            <a:r>
              <a:rPr lang="en-US" sz="2400" dirty="0"/>
              <a:t>The </a:t>
            </a:r>
            <a:r>
              <a:rPr lang="en-US" sz="2400" dirty="0" smtClean="0"/>
              <a:t>eldest uncle of the </a:t>
            </a:r>
            <a:r>
              <a:rPr lang="en-US" sz="2400" dirty="0" err="1" smtClean="0"/>
              <a:t>Báb</a:t>
            </a:r>
            <a:r>
              <a:rPr lang="en-US" sz="2400" dirty="0" smtClean="0"/>
              <a:t> admired his nephew. But he could not believe that the </a:t>
            </a:r>
            <a:r>
              <a:rPr lang="en-US" sz="2400" dirty="0" err="1" smtClean="0"/>
              <a:t>Báb</a:t>
            </a:r>
            <a:r>
              <a:rPr lang="en-US" sz="2400" dirty="0" smtClean="0"/>
              <a:t> could be </a:t>
            </a:r>
            <a:r>
              <a:rPr lang="en-US" sz="2400" dirty="0"/>
              <a:t>the </a:t>
            </a:r>
            <a:r>
              <a:rPr lang="en-US" sz="2400" dirty="0" smtClean="0"/>
              <a:t>Promised One </a:t>
            </a:r>
            <a:r>
              <a:rPr lang="en-US" sz="2400" dirty="0"/>
              <a:t>of </a:t>
            </a:r>
            <a:r>
              <a:rPr lang="en-US" sz="2400" dirty="0" smtClean="0"/>
              <a:t>Islam.</a:t>
            </a:r>
          </a:p>
          <a:p>
            <a:pPr>
              <a:spcBef>
                <a:spcPts val="1200"/>
              </a:spcBef>
            </a:pPr>
            <a:r>
              <a:rPr lang="en-US" sz="2400" dirty="0" smtClean="0"/>
              <a:t>In </a:t>
            </a:r>
            <a:r>
              <a:rPr lang="en-US" sz="2400" dirty="0"/>
              <a:t>1861 </a:t>
            </a:r>
            <a:r>
              <a:rPr lang="en-US" sz="2400" dirty="0" smtClean="0"/>
              <a:t>he traveled </a:t>
            </a:r>
            <a:r>
              <a:rPr lang="en-US" sz="2400" dirty="0"/>
              <a:t>to </a:t>
            </a:r>
            <a:r>
              <a:rPr lang="en-US" sz="2400" dirty="0" err="1"/>
              <a:t>Karbilá</a:t>
            </a:r>
            <a:r>
              <a:rPr lang="en-US" sz="2400" dirty="0"/>
              <a:t>, Iraq, to visit his </a:t>
            </a:r>
            <a:r>
              <a:rPr lang="en-US" sz="2400" dirty="0" smtClean="0"/>
              <a:t>sister, </a:t>
            </a:r>
            <a:r>
              <a:rPr lang="en-US" sz="2400" dirty="0"/>
              <a:t>and then went to Baghdad to meet Bahá'u'lláh. </a:t>
            </a:r>
            <a:endParaRPr lang="en-US" sz="2400" dirty="0" smtClean="0"/>
          </a:p>
          <a:p>
            <a:pPr>
              <a:spcBef>
                <a:spcPts val="1200"/>
              </a:spcBef>
            </a:pPr>
            <a:r>
              <a:rPr lang="en-US" sz="2400" dirty="0" smtClean="0"/>
              <a:t>There </a:t>
            </a:r>
            <a:r>
              <a:rPr lang="en-US" sz="2400" dirty="0"/>
              <a:t>Bahá'u'lláh </a:t>
            </a:r>
            <a:r>
              <a:rPr lang="en-US" sz="2400" dirty="0" smtClean="0"/>
              <a:t>invited him to write down his doubts and questions concerning the </a:t>
            </a:r>
            <a:r>
              <a:rPr lang="en-US" sz="2400" dirty="0"/>
              <a:t>appearance of the </a:t>
            </a:r>
            <a:r>
              <a:rPr lang="en-US" sz="2400" dirty="0" smtClean="0"/>
              <a:t>Promised One.</a:t>
            </a:r>
          </a:p>
          <a:p>
            <a:pPr>
              <a:spcBef>
                <a:spcPts val="1200"/>
              </a:spcBef>
            </a:pPr>
            <a:r>
              <a:rPr lang="en-US" sz="2400" dirty="0" smtClean="0"/>
              <a:t>In </a:t>
            </a:r>
            <a:r>
              <a:rPr lang="en-US" sz="2400" dirty="0"/>
              <a:t>the course of </a:t>
            </a:r>
            <a:r>
              <a:rPr lang="en-US" sz="2400" dirty="0" smtClean="0"/>
              <a:t>most </a:t>
            </a:r>
            <a:r>
              <a:rPr lang="en-US" sz="2400" dirty="0"/>
              <a:t>two days and two </a:t>
            </a:r>
            <a:r>
              <a:rPr lang="en-US" sz="2400" dirty="0" smtClean="0"/>
              <a:t>nights, the Book of Certitude was revealed in answer to those questions </a:t>
            </a:r>
            <a:r>
              <a:rPr lang="en-US" sz="2400" dirty="0"/>
              <a:t>(</a:t>
            </a:r>
            <a:r>
              <a:rPr lang="en-US" sz="2400" dirty="0" smtClean="0"/>
              <a:t>January 1861).</a:t>
            </a:r>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12</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35787168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from the </a:t>
            </a:r>
            <a:r>
              <a:rPr lang="en-US" dirty="0" smtClean="0"/>
              <a:t>Great Uncle</a:t>
            </a:r>
            <a:endParaRPr lang="pt-PT" dirty="0"/>
          </a:p>
        </p:txBody>
      </p:sp>
      <p:sp>
        <p:nvSpPr>
          <p:cNvPr id="3" name="Content Placeholder 2"/>
          <p:cNvSpPr>
            <a:spLocks noGrp="1"/>
          </p:cNvSpPr>
          <p:nvPr>
            <p:ph idx="1"/>
          </p:nvPr>
        </p:nvSpPr>
        <p:spPr/>
        <p:txBody>
          <a:bodyPr/>
          <a:lstStyle/>
          <a:p>
            <a:pPr marL="457200" indent="-457200">
              <a:spcBef>
                <a:spcPts val="1200"/>
              </a:spcBef>
              <a:buFont typeface="+mj-lt"/>
              <a:buAutoNum type="arabicPeriod"/>
            </a:pPr>
            <a:r>
              <a:rPr lang="en-US" sz="2400" dirty="0"/>
              <a:t>The Day of Resurrection: Will it be corporeal? How will the just be recompensed and the wicked dealt with?</a:t>
            </a:r>
          </a:p>
          <a:p>
            <a:pPr marL="457200" indent="-457200">
              <a:spcBef>
                <a:spcPts val="1200"/>
              </a:spcBef>
              <a:buFont typeface="+mj-lt"/>
              <a:buAutoNum type="arabicPeriod"/>
            </a:pPr>
            <a:r>
              <a:rPr lang="en-US" sz="2400" dirty="0"/>
              <a:t>The Twelfth </a:t>
            </a:r>
            <a:r>
              <a:rPr lang="en-US" sz="2400" dirty="0" err="1"/>
              <a:t>Imám</a:t>
            </a:r>
            <a:r>
              <a:rPr lang="en-US" sz="2400" dirty="0"/>
              <a:t>: How can traditions attesting his occultation be explained?</a:t>
            </a:r>
          </a:p>
          <a:p>
            <a:pPr marL="457200" indent="-457200">
              <a:spcBef>
                <a:spcPts val="1200"/>
              </a:spcBef>
              <a:buFont typeface="+mj-lt"/>
              <a:buAutoNum type="arabicPeriod"/>
            </a:pPr>
            <a:r>
              <a:rPr lang="en-US" sz="2400" dirty="0"/>
              <a:t>Qur’anic Interpretation: How can the literal meaning of scripture be reconciled with the interpretations current among </a:t>
            </a:r>
            <a:r>
              <a:rPr lang="en-US" sz="2400" dirty="0" err="1"/>
              <a:t>Bábís</a:t>
            </a:r>
            <a:r>
              <a:rPr lang="en-US" sz="2400" dirty="0"/>
              <a:t>?</a:t>
            </a:r>
          </a:p>
          <a:p>
            <a:pPr marL="457200" indent="-457200">
              <a:spcBef>
                <a:spcPts val="1200"/>
              </a:spcBef>
              <a:buFont typeface="+mj-lt"/>
              <a:buAutoNum type="arabicPeriod"/>
            </a:pPr>
            <a:r>
              <a:rPr lang="en-US" sz="2400" dirty="0"/>
              <a:t>Advent of the </a:t>
            </a:r>
            <a:r>
              <a:rPr lang="en-US" sz="2400" dirty="0" err="1"/>
              <a:t>Qá’im</a:t>
            </a:r>
            <a:r>
              <a:rPr lang="en-US" sz="2400" dirty="0"/>
              <a:t>: How can the apparent non-fulfillment of popular </a:t>
            </a:r>
            <a:r>
              <a:rPr lang="en-US" sz="2400" dirty="0" err="1"/>
              <a:t>Imámí</a:t>
            </a:r>
            <a:r>
              <a:rPr lang="en-US" sz="2400" dirty="0"/>
              <a:t> traditions concerning the </a:t>
            </a:r>
            <a:r>
              <a:rPr lang="en-US" sz="2400" dirty="0" smtClean="0"/>
              <a:t>Resurrection </a:t>
            </a:r>
            <a:r>
              <a:rPr lang="en-US" sz="2400" dirty="0"/>
              <a:t>be explained</a:t>
            </a:r>
            <a:r>
              <a:rPr lang="en-US" sz="2400" dirty="0" smtClean="0"/>
              <a:t>?</a:t>
            </a:r>
            <a:endParaRPr lang="en-US" sz="2400" dirty="0"/>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13</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34951507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If the Uncle </a:t>
            </a:r>
            <a:r>
              <a:rPr lang="en-US" dirty="0"/>
              <a:t>were Christian…</a:t>
            </a:r>
          </a:p>
        </p:txBody>
      </p:sp>
      <p:sp>
        <p:nvSpPr>
          <p:cNvPr id="3" name="Content Placeholder 2"/>
          <p:cNvSpPr>
            <a:spLocks noGrp="1"/>
          </p:cNvSpPr>
          <p:nvPr>
            <p:ph idx="1"/>
          </p:nvPr>
        </p:nvSpPr>
        <p:spPr/>
        <p:txBody>
          <a:bodyPr/>
          <a:lstStyle/>
          <a:p>
            <a:pPr marL="457200" indent="-457200">
              <a:buFont typeface="+mj-lt"/>
              <a:buAutoNum type="arabicPeriod"/>
            </a:pPr>
            <a:r>
              <a:rPr lang="en-US" sz="2400" dirty="0" smtClean="0"/>
              <a:t>Day </a:t>
            </a:r>
            <a:r>
              <a:rPr lang="en-US" sz="2400" dirty="0"/>
              <a:t>of Resurrection: Will it be corporeal? How will the just be recompensed and the wicked dealt with? (it would be the same question)</a:t>
            </a:r>
          </a:p>
          <a:p>
            <a:pPr marL="457200" indent="-457200">
              <a:buFont typeface="+mj-lt"/>
              <a:buAutoNum type="arabicPeriod"/>
            </a:pPr>
            <a:r>
              <a:rPr lang="en-US" sz="2400" dirty="0" smtClean="0"/>
              <a:t>Church</a:t>
            </a:r>
            <a:r>
              <a:rPr lang="en-US" sz="2400" dirty="0"/>
              <a:t>, Tradition and Dogmas: This cause seems to be in contradiction with the Church tradition and dogmas. How can these be explained?</a:t>
            </a:r>
          </a:p>
          <a:p>
            <a:pPr marL="457200" indent="-457200">
              <a:buFont typeface="+mj-lt"/>
              <a:buAutoNum type="arabicPeriod"/>
            </a:pPr>
            <a:r>
              <a:rPr lang="en-US" sz="2400" dirty="0" smtClean="0"/>
              <a:t>Bible </a:t>
            </a:r>
            <a:r>
              <a:rPr lang="en-US" sz="2400" dirty="0"/>
              <a:t>Interpretation: How can the literal meaning of scripture be reconciled with the interpretations current among </a:t>
            </a:r>
            <a:r>
              <a:rPr lang="en-US" sz="2400" dirty="0" err="1"/>
              <a:t>Bábís</a:t>
            </a:r>
            <a:r>
              <a:rPr lang="en-US" sz="2400" dirty="0"/>
              <a:t>? (it would be the same question)</a:t>
            </a:r>
          </a:p>
          <a:p>
            <a:pPr marL="457200" indent="-457200">
              <a:buFont typeface="+mj-lt"/>
              <a:buAutoNum type="arabicPeriod"/>
            </a:pPr>
            <a:r>
              <a:rPr lang="en-US" sz="2400" dirty="0" smtClean="0"/>
              <a:t>The </a:t>
            </a:r>
            <a:r>
              <a:rPr lang="en-US" sz="2400" dirty="0"/>
              <a:t>Return of Christ: How can the prophecies about the Return of Christ be explained</a:t>
            </a:r>
            <a:r>
              <a:rPr lang="en-US" sz="2400" dirty="0" smtClean="0"/>
              <a:t>?</a:t>
            </a:r>
            <a:endParaRPr lang="en-US" sz="2400" dirty="0"/>
          </a:p>
        </p:txBody>
      </p:sp>
      <p:sp>
        <p:nvSpPr>
          <p:cNvPr id="4" name="Date Placeholder 3"/>
          <p:cNvSpPr>
            <a:spLocks noGrp="1"/>
          </p:cNvSpPr>
          <p:nvPr>
            <p:ph type="dt" sz="half" idx="10"/>
          </p:nvPr>
        </p:nvSpPr>
        <p:spPr/>
        <p:txBody>
          <a:bodyPr/>
          <a:lstStyle/>
          <a:p>
            <a:pPr>
              <a:defRPr/>
            </a:pPr>
            <a:r>
              <a:rPr lang="pt-PT" smtClean="0"/>
              <a:t>Marco Oliveira</a:t>
            </a:r>
            <a:endParaRPr lang="en-US" dirty="0"/>
          </a:p>
        </p:txBody>
      </p:sp>
      <p:sp>
        <p:nvSpPr>
          <p:cNvPr id="5" name="Slide Number Placeholder 4"/>
          <p:cNvSpPr>
            <a:spLocks noGrp="1"/>
          </p:cNvSpPr>
          <p:nvPr>
            <p:ph type="sldNum" sz="quarter" idx="12"/>
          </p:nvPr>
        </p:nvSpPr>
        <p:spPr/>
        <p:txBody>
          <a:bodyPr/>
          <a:lstStyle/>
          <a:p>
            <a:pPr>
              <a:defRPr/>
            </a:pPr>
            <a:fld id="{C72A4EE4-B3BE-411B-90F0-0CA5DC032A38}" type="slidenum">
              <a:rPr lang="en-US" smtClean="0"/>
              <a:pPr>
                <a:defRPr/>
              </a:pPr>
              <a:t>14</a:t>
            </a:fld>
            <a:endParaRPr lang="en-US"/>
          </a:p>
        </p:txBody>
      </p:sp>
    </p:spTree>
    <p:extLst>
      <p:ext uri="{BB962C8B-B14F-4D97-AF65-F5344CB8AC3E}">
        <p14:creationId xmlns:p14="http://schemas.microsoft.com/office/powerpoint/2010/main" val="40708669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 of the Book of Certitude</a:t>
            </a:r>
            <a:endParaRPr lang="en-US" dirty="0"/>
          </a:p>
        </p:txBody>
      </p:sp>
      <p:sp>
        <p:nvSpPr>
          <p:cNvPr id="3" name="Content Placeholder 2"/>
          <p:cNvSpPr>
            <a:spLocks noGrp="1"/>
          </p:cNvSpPr>
          <p:nvPr>
            <p:ph idx="1"/>
          </p:nvPr>
        </p:nvSpPr>
        <p:spPr>
          <a:xfrm>
            <a:off x="457200" y="1600200"/>
            <a:ext cx="8229600" cy="4671811"/>
          </a:xfrm>
        </p:spPr>
        <p:txBody>
          <a:bodyPr/>
          <a:lstStyle/>
          <a:p>
            <a:pPr>
              <a:spcBef>
                <a:spcPts val="0"/>
              </a:spcBef>
            </a:pPr>
            <a:r>
              <a:rPr lang="pt-PT" sz="2000" dirty="0" smtClean="0"/>
              <a:t>Exhortation (¶1-2)</a:t>
            </a:r>
          </a:p>
          <a:p>
            <a:pPr>
              <a:spcBef>
                <a:spcPts val="0"/>
              </a:spcBef>
            </a:pPr>
            <a:r>
              <a:rPr lang="en-US" sz="2000" dirty="0"/>
              <a:t>The rejection of </a:t>
            </a:r>
            <a:r>
              <a:rPr lang="en-US" sz="2000" dirty="0" smtClean="0"/>
              <a:t>the Prophets of the past </a:t>
            </a:r>
            <a:r>
              <a:rPr lang="en-US" sz="2000" dirty="0"/>
              <a:t>and its cause </a:t>
            </a:r>
            <a:r>
              <a:rPr lang="en-US" sz="2000" dirty="0" smtClean="0"/>
              <a:t>(¶3-17)</a:t>
            </a:r>
          </a:p>
          <a:p>
            <a:pPr>
              <a:spcBef>
                <a:spcPts val="0"/>
              </a:spcBef>
            </a:pPr>
            <a:r>
              <a:rPr lang="en-US" sz="2000" dirty="0"/>
              <a:t>Explanation of verses revealed to the Prophets of old </a:t>
            </a:r>
            <a:r>
              <a:rPr lang="en-US" sz="2000" dirty="0" smtClean="0"/>
              <a:t>(¶18-88)</a:t>
            </a:r>
          </a:p>
          <a:p>
            <a:pPr>
              <a:spcBef>
                <a:spcPts val="0"/>
              </a:spcBef>
            </a:pPr>
            <a:r>
              <a:rPr lang="en-US" sz="2000" dirty="0"/>
              <a:t>The objections of the divines and the people in every age and century </a:t>
            </a:r>
            <a:r>
              <a:rPr lang="en-US" sz="2000" dirty="0" smtClean="0"/>
              <a:t>(¶88-98)</a:t>
            </a:r>
          </a:p>
          <a:p>
            <a:pPr>
              <a:spcBef>
                <a:spcPts val="0"/>
              </a:spcBef>
            </a:pPr>
            <a:r>
              <a:rPr lang="en-US" sz="2000" dirty="0"/>
              <a:t>Closing passages to Part One </a:t>
            </a:r>
            <a:r>
              <a:rPr lang="en-US" sz="2000" dirty="0" smtClean="0"/>
              <a:t>(¶99-101)</a:t>
            </a:r>
          </a:p>
          <a:p>
            <a:pPr>
              <a:spcBef>
                <a:spcPts val="0"/>
              </a:spcBef>
            </a:pPr>
            <a:r>
              <a:rPr lang="en-US" sz="2000" dirty="0" smtClean="0"/>
              <a:t>Prologue (¶102)</a:t>
            </a:r>
          </a:p>
          <a:p>
            <a:pPr>
              <a:spcBef>
                <a:spcPts val="0"/>
              </a:spcBef>
            </a:pPr>
            <a:r>
              <a:rPr lang="en-US" sz="2000" dirty="0"/>
              <a:t>The sovereignty of the Manifestations </a:t>
            </a:r>
            <a:r>
              <a:rPr lang="en-US" sz="2000" dirty="0" smtClean="0"/>
              <a:t>(¶103-146)</a:t>
            </a:r>
          </a:p>
          <a:p>
            <a:pPr>
              <a:spcBef>
                <a:spcPts val="0"/>
              </a:spcBef>
            </a:pPr>
            <a:r>
              <a:rPr lang="en-US" sz="2000" dirty="0"/>
              <a:t>The continuity of Divine Revelation </a:t>
            </a:r>
            <a:r>
              <a:rPr lang="en-US" sz="2000" dirty="0" smtClean="0"/>
              <a:t>(¶147-160)</a:t>
            </a:r>
          </a:p>
          <a:p>
            <a:pPr>
              <a:spcBef>
                <a:spcPts val="0"/>
              </a:spcBef>
            </a:pPr>
            <a:r>
              <a:rPr lang="en-US" sz="2000" dirty="0"/>
              <a:t>The twofold station of the Manifestations </a:t>
            </a:r>
            <a:r>
              <a:rPr lang="en-US" sz="2000" dirty="0" smtClean="0"/>
              <a:t>(¶161-210)</a:t>
            </a:r>
          </a:p>
          <a:p>
            <a:pPr>
              <a:spcBef>
                <a:spcPts val="0"/>
              </a:spcBef>
            </a:pPr>
            <a:r>
              <a:rPr lang="en-US" sz="2000" dirty="0"/>
              <a:t>The prerequisites of the true seeker: the path to divine knowledge </a:t>
            </a:r>
            <a:r>
              <a:rPr lang="en-US" sz="2000" dirty="0" smtClean="0"/>
              <a:t>(¶211-219)</a:t>
            </a:r>
          </a:p>
          <a:p>
            <a:pPr>
              <a:spcBef>
                <a:spcPts val="0"/>
              </a:spcBef>
            </a:pPr>
            <a:r>
              <a:rPr lang="en-US" sz="2000" dirty="0"/>
              <a:t>The Word of God as the greatest proof of the Manifestations </a:t>
            </a:r>
            <a:r>
              <a:rPr lang="en-US" sz="2000" dirty="0" smtClean="0"/>
              <a:t>(¶220-245)</a:t>
            </a:r>
          </a:p>
          <a:p>
            <a:pPr>
              <a:spcBef>
                <a:spcPts val="0"/>
              </a:spcBef>
            </a:pPr>
            <a:r>
              <a:rPr lang="en-US" sz="2000" dirty="0"/>
              <a:t>Specific proofs connected </a:t>
            </a:r>
            <a:r>
              <a:rPr lang="en-US" sz="2000" dirty="0" smtClean="0"/>
              <a:t>to </a:t>
            </a:r>
            <a:r>
              <a:rPr lang="en-US" sz="2000" dirty="0"/>
              <a:t>the Revelation of the </a:t>
            </a:r>
            <a:r>
              <a:rPr lang="en-US" sz="2000" dirty="0" err="1"/>
              <a:t>Báb</a:t>
            </a:r>
            <a:r>
              <a:rPr lang="en-US" sz="2000" dirty="0"/>
              <a:t> </a:t>
            </a:r>
            <a:r>
              <a:rPr lang="en-US" sz="2000" dirty="0" smtClean="0"/>
              <a:t>(¶246-275)</a:t>
            </a:r>
          </a:p>
          <a:p>
            <a:pPr>
              <a:spcBef>
                <a:spcPts val="0"/>
              </a:spcBef>
            </a:pPr>
            <a:r>
              <a:rPr lang="en-US" sz="2000" dirty="0"/>
              <a:t>Closing passages to Part Two </a:t>
            </a:r>
            <a:r>
              <a:rPr lang="en-US" sz="2000" dirty="0" smtClean="0"/>
              <a:t>(¶276-290</a:t>
            </a:r>
            <a:r>
              <a:rPr lang="en-US" sz="2000" dirty="0"/>
              <a:t>)</a:t>
            </a:r>
            <a:endParaRPr lang="pt-PT" sz="2000" dirty="0"/>
          </a:p>
        </p:txBody>
      </p:sp>
      <p:sp>
        <p:nvSpPr>
          <p:cNvPr id="4" name="Date Placeholder 3"/>
          <p:cNvSpPr>
            <a:spLocks noGrp="1"/>
          </p:cNvSpPr>
          <p:nvPr>
            <p:ph type="dt" sz="half" idx="10"/>
          </p:nvPr>
        </p:nvSpPr>
        <p:spPr/>
        <p:txBody>
          <a:bodyPr/>
          <a:lstStyle/>
          <a:p>
            <a:pPr>
              <a:defRPr/>
            </a:pPr>
            <a:r>
              <a:rPr lang="pt-PT" smtClean="0"/>
              <a:t>Marco Oliveira</a:t>
            </a:r>
            <a:endParaRPr lang="en-US" dirty="0"/>
          </a:p>
        </p:txBody>
      </p:sp>
      <p:sp>
        <p:nvSpPr>
          <p:cNvPr id="6" name="Slide Number Placeholder 5"/>
          <p:cNvSpPr>
            <a:spLocks noGrp="1"/>
          </p:cNvSpPr>
          <p:nvPr>
            <p:ph type="sldNum" sz="quarter" idx="12"/>
          </p:nvPr>
        </p:nvSpPr>
        <p:spPr/>
        <p:txBody>
          <a:bodyPr/>
          <a:lstStyle/>
          <a:p>
            <a:pPr>
              <a:defRPr/>
            </a:pPr>
            <a:fld id="{C72A4EE4-B3BE-411B-90F0-0CA5DC032A38}" type="slidenum">
              <a:rPr lang="en-US" smtClean="0"/>
              <a:pPr>
                <a:defRPr/>
              </a:pPr>
              <a:t>15</a:t>
            </a:fld>
            <a:endParaRPr lang="en-US"/>
          </a:p>
        </p:txBody>
      </p:sp>
    </p:spTree>
    <p:extLst>
      <p:ext uri="{BB962C8B-B14F-4D97-AF65-F5344CB8AC3E}">
        <p14:creationId xmlns:p14="http://schemas.microsoft.com/office/powerpoint/2010/main" val="29118648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Style of the Book of Certitude</a:t>
            </a:r>
            <a:endParaRPr lang="en-US" dirty="0"/>
          </a:p>
        </p:txBody>
      </p:sp>
      <p:sp>
        <p:nvSpPr>
          <p:cNvPr id="3" name="Content Placeholder 2"/>
          <p:cNvSpPr>
            <a:spLocks noGrp="1"/>
          </p:cNvSpPr>
          <p:nvPr>
            <p:ph idx="1"/>
          </p:nvPr>
        </p:nvSpPr>
        <p:spPr/>
        <p:txBody>
          <a:bodyPr/>
          <a:lstStyle/>
          <a:p>
            <a:pPr>
              <a:spcBef>
                <a:spcPts val="1200"/>
              </a:spcBef>
            </a:pPr>
            <a:r>
              <a:rPr lang="en-US" sz="2400" dirty="0" smtClean="0"/>
              <a:t>The Book of Certitude was translated to English </a:t>
            </a:r>
            <a:r>
              <a:rPr lang="en-US" sz="2400" dirty="0"/>
              <a:t>in </a:t>
            </a:r>
            <a:r>
              <a:rPr lang="en-US" sz="2400" dirty="0" smtClean="0"/>
              <a:t>1931, by Shoghi Effendi. </a:t>
            </a:r>
            <a:endParaRPr lang="en-US" sz="2400" dirty="0"/>
          </a:p>
          <a:p>
            <a:pPr>
              <a:spcBef>
                <a:spcPts val="1200"/>
              </a:spcBef>
            </a:pPr>
            <a:r>
              <a:rPr lang="en-US" sz="2400" dirty="0" smtClean="0"/>
              <a:t>Shoghi Effendi describes the Book’s style as "</a:t>
            </a:r>
            <a:r>
              <a:rPr lang="en-US" sz="2400" i="1" dirty="0" smtClean="0"/>
              <a:t>a model of Persian prose, of a style at once original, chaste and vigorous, and remarkably lucid, both cogent in argument and matchless in its irresistible eloquence</a:t>
            </a:r>
            <a:r>
              <a:rPr lang="en-US" sz="2400" dirty="0" smtClean="0"/>
              <a:t>" </a:t>
            </a:r>
            <a:r>
              <a:rPr lang="en-US" sz="2000" dirty="0" smtClean="0"/>
              <a:t>(God Passes </a:t>
            </a:r>
            <a:r>
              <a:rPr lang="en-US" sz="2000" dirty="0" smtClean="0"/>
              <a:t>By, </a:t>
            </a:r>
            <a:r>
              <a:rPr lang="en-US" sz="2000" dirty="0" smtClean="0"/>
              <a:t>138-139).</a:t>
            </a:r>
            <a:endParaRPr lang="en-US" sz="2400" dirty="0" smtClean="0"/>
          </a:p>
          <a:p>
            <a:pPr>
              <a:spcBef>
                <a:spcPts val="1200"/>
              </a:spcBef>
            </a:pPr>
            <a:r>
              <a:rPr lang="en-US" sz="2400" dirty="0" smtClean="0"/>
              <a:t>For Westerners the style of the </a:t>
            </a:r>
            <a:r>
              <a:rPr lang="en-US" sz="2400" dirty="0" err="1" smtClean="0"/>
              <a:t>Íqán</a:t>
            </a:r>
            <a:r>
              <a:rPr lang="en-US" sz="2400" dirty="0" smtClean="0"/>
              <a:t> may seem difficult: the absence of chapters (the book has two parts), the intertwining of themes, and the Islamic terminology may be challenges.</a:t>
            </a:r>
          </a:p>
        </p:txBody>
      </p:sp>
      <p:sp>
        <p:nvSpPr>
          <p:cNvPr id="4" name="Date Placeholder 3"/>
          <p:cNvSpPr>
            <a:spLocks noGrp="1"/>
          </p:cNvSpPr>
          <p:nvPr>
            <p:ph type="dt" sz="half" idx="10"/>
          </p:nvPr>
        </p:nvSpPr>
        <p:spPr/>
        <p:txBody>
          <a:bodyPr/>
          <a:lstStyle/>
          <a:p>
            <a:pPr>
              <a:defRPr/>
            </a:pPr>
            <a:r>
              <a:rPr lang="pt-PT" dirty="0" smtClean="0"/>
              <a:t>Marco Oliveira</a:t>
            </a:r>
            <a:endParaRPr lang="en-US" dirty="0"/>
          </a:p>
        </p:txBody>
      </p:sp>
      <p:sp>
        <p:nvSpPr>
          <p:cNvPr id="6" name="Slide Number Placeholder 5"/>
          <p:cNvSpPr>
            <a:spLocks noGrp="1"/>
          </p:cNvSpPr>
          <p:nvPr>
            <p:ph type="sldNum" sz="quarter" idx="12"/>
          </p:nvPr>
        </p:nvSpPr>
        <p:spPr/>
        <p:txBody>
          <a:bodyPr/>
          <a:lstStyle/>
          <a:p>
            <a:pPr>
              <a:defRPr/>
            </a:pPr>
            <a:fld id="{C72A4EE4-B3BE-411B-90F0-0CA5DC032A38}" type="slidenum">
              <a:rPr lang="en-US" smtClean="0"/>
              <a:pPr>
                <a:defRPr/>
              </a:pPr>
              <a:t>16</a:t>
            </a:fld>
            <a:endParaRPr lang="en-US"/>
          </a:p>
        </p:txBody>
      </p:sp>
    </p:spTree>
    <p:extLst>
      <p:ext uri="{BB962C8B-B14F-4D97-AF65-F5344CB8AC3E}">
        <p14:creationId xmlns:p14="http://schemas.microsoft.com/office/powerpoint/2010/main" val="15102016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Main Themes</a:t>
            </a:r>
            <a:endParaRPr lang="en-US" dirty="0"/>
          </a:p>
        </p:txBody>
      </p:sp>
      <p:sp>
        <p:nvSpPr>
          <p:cNvPr id="3" name="Content Placeholder 2"/>
          <p:cNvSpPr>
            <a:spLocks noGrp="1"/>
          </p:cNvSpPr>
          <p:nvPr>
            <p:ph idx="1"/>
          </p:nvPr>
        </p:nvSpPr>
        <p:spPr/>
        <p:txBody>
          <a:bodyPr/>
          <a:lstStyle/>
          <a:p>
            <a:r>
              <a:rPr lang="en-US" sz="2400" dirty="0" smtClean="0"/>
              <a:t>There are many possible ways to describe the content and the themes of the Book of Certitude.</a:t>
            </a:r>
          </a:p>
          <a:p>
            <a:pPr>
              <a:spcBef>
                <a:spcPts val="1800"/>
              </a:spcBef>
            </a:pPr>
            <a:r>
              <a:rPr lang="en-US" sz="2400" dirty="0" smtClean="0"/>
              <a:t>On this presentation we will focus on three main themes:</a:t>
            </a:r>
          </a:p>
          <a:p>
            <a:pPr lvl="2">
              <a:spcBef>
                <a:spcPts val="1800"/>
              </a:spcBef>
              <a:buFont typeface="Courier New" panose="02070309020205020404" pitchFamily="49" charset="0"/>
              <a:buChar char="o"/>
            </a:pPr>
            <a:r>
              <a:rPr lang="en-US" dirty="0" smtClean="0"/>
              <a:t>God</a:t>
            </a:r>
          </a:p>
          <a:p>
            <a:pPr lvl="2">
              <a:buFont typeface="Courier New" panose="02070309020205020404" pitchFamily="49" charset="0"/>
              <a:buChar char="o"/>
            </a:pPr>
            <a:r>
              <a:rPr lang="en-US" dirty="0" smtClean="0"/>
              <a:t>The Manifestations of God</a:t>
            </a:r>
          </a:p>
          <a:p>
            <a:pPr lvl="2">
              <a:buFont typeface="Courier New" panose="02070309020205020404" pitchFamily="49" charset="0"/>
              <a:buChar char="o"/>
            </a:pPr>
            <a:r>
              <a:rPr lang="en-US" dirty="0" smtClean="0"/>
              <a:t>The Human Being</a:t>
            </a:r>
          </a:p>
          <a:p>
            <a:endParaRPr lang="en-US" sz="2400" dirty="0" smtClean="0"/>
          </a:p>
          <a:p>
            <a:endParaRPr lang="en-US" sz="2400" dirty="0"/>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17</a:t>
            </a:fld>
            <a:endParaRPr lang="en-US" dirty="0"/>
          </a:p>
        </p:txBody>
      </p:sp>
      <p:sp>
        <p:nvSpPr>
          <p:cNvPr id="6" name="Date Placeholder 5"/>
          <p:cNvSpPr>
            <a:spLocks noGrp="1"/>
          </p:cNvSpPr>
          <p:nvPr>
            <p:ph type="dt" sz="half" idx="10"/>
          </p:nvPr>
        </p:nvSpPr>
        <p:spPr/>
        <p:txBody>
          <a:bodyPr/>
          <a:lstStyle/>
          <a:p>
            <a:pPr>
              <a:defRPr/>
            </a:pPr>
            <a:r>
              <a:rPr lang="en-US" dirty="0" smtClean="0"/>
              <a:t>Marco Oliveira</a:t>
            </a:r>
            <a:endParaRPr lang="en-US" dirty="0"/>
          </a:p>
        </p:txBody>
      </p:sp>
      <p:sp>
        <p:nvSpPr>
          <p:cNvPr id="7" name="AutoShape 4" descr="Resultado de imagem para baha'i symbol 3 level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PT"/>
          </a:p>
        </p:txBody>
      </p:sp>
      <p:sp>
        <p:nvSpPr>
          <p:cNvPr id="8" name="AutoShape 6" descr="Resultado de imagem para baha'i symbol 3 level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PT"/>
          </a:p>
        </p:txBody>
      </p:sp>
      <p:sp>
        <p:nvSpPr>
          <p:cNvPr id="9" name="AutoShape 8" descr="Resultado de imagem para baha'i symbol 3 level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PT"/>
          </a:p>
        </p:txBody>
      </p:sp>
      <p:pic>
        <p:nvPicPr>
          <p:cNvPr id="3081"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198" y="4195763"/>
            <a:ext cx="2990850" cy="1533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29792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Original Manuscript</a:t>
            </a:r>
            <a:endParaRPr lang="en-US" dirty="0"/>
          </a:p>
        </p:txBody>
      </p:sp>
      <p:sp>
        <p:nvSpPr>
          <p:cNvPr id="3" name="Content Placeholder 2"/>
          <p:cNvSpPr>
            <a:spLocks noGrp="1"/>
          </p:cNvSpPr>
          <p:nvPr>
            <p:ph idx="1"/>
          </p:nvPr>
        </p:nvSpPr>
        <p:spPr>
          <a:xfrm>
            <a:off x="4031087" y="1600200"/>
            <a:ext cx="4655712" cy="4525963"/>
          </a:xfrm>
        </p:spPr>
        <p:txBody>
          <a:bodyPr/>
          <a:lstStyle/>
          <a:p>
            <a:r>
              <a:rPr lang="en-US" sz="2400" dirty="0"/>
              <a:t>The opening page of the original manuscript of the </a:t>
            </a:r>
            <a:r>
              <a:rPr lang="en-US" sz="2400" dirty="0" smtClean="0"/>
              <a:t>Kitáb-i-Íqán </a:t>
            </a:r>
            <a:r>
              <a:rPr lang="en-US" sz="2400" dirty="0"/>
              <a:t>in the handwriting of 'Abdu'l-Bahá, produced in 1278 A.H. (1861-62 C.E.)</a:t>
            </a:r>
            <a:endParaRPr lang="en-US" sz="2400" dirty="0" smtClean="0"/>
          </a:p>
          <a:p>
            <a:r>
              <a:rPr lang="en-US" sz="2400" dirty="0" smtClean="0"/>
              <a:t>From the webpage </a:t>
            </a:r>
            <a:r>
              <a:rPr lang="en-US" sz="2400" u="sng" dirty="0" smtClean="0"/>
              <a:t>Symbol and Secret</a:t>
            </a:r>
            <a:r>
              <a:rPr lang="en-US" sz="2400" dirty="0" smtClean="0"/>
              <a:t>, Christopher Buck.</a:t>
            </a:r>
          </a:p>
          <a:p>
            <a:r>
              <a:rPr lang="en-US" sz="1400" dirty="0"/>
              <a:t>http://bahai-library.com/buck_symbol_secret_quran</a:t>
            </a:r>
            <a:endParaRPr lang="en-US" sz="1400" dirty="0" smtClean="0"/>
          </a:p>
          <a:p>
            <a:endParaRPr lang="pt-PT" sz="2400" dirty="0"/>
          </a:p>
        </p:txBody>
      </p:sp>
      <p:sp>
        <p:nvSpPr>
          <p:cNvPr id="4" name="Date Placeholder 3"/>
          <p:cNvSpPr>
            <a:spLocks noGrp="1"/>
          </p:cNvSpPr>
          <p:nvPr>
            <p:ph type="dt" sz="half" idx="10"/>
          </p:nvPr>
        </p:nvSpPr>
        <p:spPr/>
        <p:txBody>
          <a:bodyPr/>
          <a:lstStyle/>
          <a:p>
            <a:pPr>
              <a:defRPr/>
            </a:pPr>
            <a:r>
              <a:rPr lang="pt-PT" smtClean="0"/>
              <a:t>Marco Oliveira</a:t>
            </a:r>
            <a:endParaRPr lang="en-US" dirty="0"/>
          </a:p>
        </p:txBody>
      </p:sp>
      <p:sp>
        <p:nvSpPr>
          <p:cNvPr id="6" name="Slide Number Placeholder 5"/>
          <p:cNvSpPr>
            <a:spLocks noGrp="1"/>
          </p:cNvSpPr>
          <p:nvPr>
            <p:ph type="sldNum" sz="quarter" idx="12"/>
          </p:nvPr>
        </p:nvSpPr>
        <p:spPr/>
        <p:txBody>
          <a:bodyPr/>
          <a:lstStyle/>
          <a:p>
            <a:pPr>
              <a:defRPr/>
            </a:pPr>
            <a:fld id="{C72A4EE4-B3BE-411B-90F0-0CA5DC032A38}" type="slidenum">
              <a:rPr lang="en-US" smtClean="0"/>
              <a:pPr>
                <a:defRPr/>
              </a:pPr>
              <a:t>18</a:t>
            </a:fld>
            <a:endParaRPr lang="en-US"/>
          </a:p>
        </p:txBody>
      </p:sp>
      <p:pic>
        <p:nvPicPr>
          <p:cNvPr id="2052" name="Picture 4" descr="http://bahai-library.com/books/symbol.secret/1.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795054" y="1492425"/>
            <a:ext cx="2772398" cy="4703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58198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b="1" dirty="0" smtClean="0"/>
              <a:t>God</a:t>
            </a:r>
            <a:endParaRPr lang="en-US" sz="4800" b="1" dirty="0"/>
          </a:p>
        </p:txBody>
      </p:sp>
      <p:sp>
        <p:nvSpPr>
          <p:cNvPr id="3" name="Subtitle 2"/>
          <p:cNvSpPr>
            <a:spLocks noGrp="1"/>
          </p:cNvSpPr>
          <p:nvPr>
            <p:ph type="subTitle" idx="1"/>
          </p:nvPr>
        </p:nvSpPr>
        <p:spPr>
          <a:xfrm>
            <a:off x="1371600" y="3749720"/>
            <a:ext cx="6400800" cy="1752600"/>
          </a:xfrm>
        </p:spPr>
        <p:txBody>
          <a:bodyPr/>
          <a:lstStyle/>
          <a:p>
            <a:r>
              <a:rPr lang="en-US" sz="2800" dirty="0" smtClean="0"/>
              <a:t>“Far </a:t>
            </a:r>
            <a:r>
              <a:rPr lang="en-US" sz="2800" dirty="0"/>
              <a:t>be it from His glory that human tongue should adequately recount His praise, or that human heart comprehend His fathomless mystery</a:t>
            </a:r>
            <a:r>
              <a:rPr lang="en-US" sz="2800" dirty="0" smtClean="0"/>
              <a:t>.”  </a:t>
            </a:r>
            <a:r>
              <a:rPr lang="en-US" sz="2000" dirty="0"/>
              <a:t>(¶104)</a:t>
            </a:r>
            <a:endParaRPr lang="en-US" sz="2400" dirty="0"/>
          </a:p>
        </p:txBody>
      </p:sp>
      <p:sp>
        <p:nvSpPr>
          <p:cNvPr id="4" name="Slide Number Placeholder 3"/>
          <p:cNvSpPr>
            <a:spLocks noGrp="1"/>
          </p:cNvSpPr>
          <p:nvPr>
            <p:ph type="sldNum" sz="quarter" idx="12"/>
          </p:nvPr>
        </p:nvSpPr>
        <p:spPr/>
        <p:txBody>
          <a:bodyPr/>
          <a:lstStyle/>
          <a:p>
            <a:pPr>
              <a:defRPr/>
            </a:pPr>
            <a:fld id="{16F747D9-EB07-48CD-9B52-878F3C5EEEAA}" type="slidenum">
              <a:rPr lang="en-US" smtClean="0"/>
              <a:pPr>
                <a:defRPr/>
              </a:pPr>
              <a:t>19</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a:p>
        </p:txBody>
      </p:sp>
    </p:spTree>
    <p:extLst>
      <p:ext uri="{BB962C8B-B14F-4D97-AF65-F5344CB8AC3E}">
        <p14:creationId xmlns:p14="http://schemas.microsoft.com/office/powerpoint/2010/main" val="9715477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Agenda</a:t>
            </a:r>
            <a:endParaRPr lang="pt-PT" dirty="0"/>
          </a:p>
        </p:txBody>
      </p:sp>
      <p:sp>
        <p:nvSpPr>
          <p:cNvPr id="3" name="Content Placeholder 2"/>
          <p:cNvSpPr>
            <a:spLocks noGrp="1"/>
          </p:cNvSpPr>
          <p:nvPr>
            <p:ph idx="1"/>
          </p:nvPr>
        </p:nvSpPr>
        <p:spPr/>
        <p:txBody>
          <a:bodyPr/>
          <a:lstStyle/>
          <a:p>
            <a:r>
              <a:rPr lang="en-US" dirty="0" smtClean="0"/>
              <a:t>Introduction</a:t>
            </a:r>
          </a:p>
          <a:p>
            <a:r>
              <a:rPr lang="en-US" dirty="0" smtClean="0"/>
              <a:t>Historical Background</a:t>
            </a:r>
          </a:p>
          <a:p>
            <a:r>
              <a:rPr lang="en-US" dirty="0" smtClean="0"/>
              <a:t>Main Theological Principles:</a:t>
            </a:r>
          </a:p>
          <a:p>
            <a:pPr lvl="2">
              <a:buFont typeface="Courier New" panose="02070309020205020404" pitchFamily="49" charset="0"/>
              <a:buChar char="o"/>
            </a:pPr>
            <a:r>
              <a:rPr lang="en-US" sz="2800" dirty="0" smtClean="0"/>
              <a:t> God</a:t>
            </a:r>
          </a:p>
          <a:p>
            <a:pPr lvl="2">
              <a:buFont typeface="Courier New" panose="02070309020205020404" pitchFamily="49" charset="0"/>
              <a:buChar char="o"/>
            </a:pPr>
            <a:r>
              <a:rPr lang="en-US" sz="2800" dirty="0" smtClean="0"/>
              <a:t> The Manifestations of God</a:t>
            </a:r>
          </a:p>
          <a:p>
            <a:pPr lvl="2">
              <a:buFont typeface="Courier New" panose="02070309020205020404" pitchFamily="49" charset="0"/>
              <a:buChar char="o"/>
            </a:pPr>
            <a:r>
              <a:rPr lang="en-US" sz="2800" dirty="0" smtClean="0"/>
              <a:t> The Human Being</a:t>
            </a:r>
          </a:p>
          <a:p>
            <a:r>
              <a:rPr lang="en-US" dirty="0" smtClean="0"/>
              <a:t>Signs of a New Revelation</a:t>
            </a:r>
          </a:p>
          <a:p>
            <a:endParaRPr lang="en-US" dirty="0"/>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2</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38173838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The concept of God</a:t>
            </a:r>
            <a:endParaRPr lang="en-US" dirty="0"/>
          </a:p>
        </p:txBody>
      </p:sp>
      <p:sp>
        <p:nvSpPr>
          <p:cNvPr id="3" name="Content Placeholder 2"/>
          <p:cNvSpPr>
            <a:spLocks noGrp="1"/>
          </p:cNvSpPr>
          <p:nvPr>
            <p:ph idx="1"/>
          </p:nvPr>
        </p:nvSpPr>
        <p:spPr>
          <a:xfrm>
            <a:off x="457200" y="1600200"/>
            <a:ext cx="8229600" cy="4666129"/>
          </a:xfrm>
        </p:spPr>
        <p:txBody>
          <a:bodyPr/>
          <a:lstStyle/>
          <a:p>
            <a:pPr>
              <a:spcBef>
                <a:spcPts val="1200"/>
              </a:spcBef>
            </a:pPr>
            <a:r>
              <a:rPr lang="en-US" sz="2400" dirty="0"/>
              <a:t>Like in other monotheistic religions, God is </a:t>
            </a:r>
            <a:r>
              <a:rPr lang="en-US" sz="2400" dirty="0" smtClean="0"/>
              <a:t>described as transcendent, imperishable</a:t>
            </a:r>
            <a:r>
              <a:rPr lang="en-US" sz="2400" dirty="0"/>
              <a:t>, </a:t>
            </a:r>
            <a:r>
              <a:rPr lang="en-US" sz="2400" dirty="0" smtClean="0"/>
              <a:t>uncreated, and source </a:t>
            </a:r>
            <a:r>
              <a:rPr lang="en-US" sz="2400" dirty="0"/>
              <a:t>of all existence.</a:t>
            </a:r>
          </a:p>
          <a:p>
            <a:pPr>
              <a:spcBef>
                <a:spcPts val="1200"/>
              </a:spcBef>
            </a:pPr>
            <a:r>
              <a:rPr lang="en-US" sz="2400" dirty="0" smtClean="0"/>
              <a:t>The Book of Certitude “</a:t>
            </a:r>
            <a:r>
              <a:rPr lang="en-US" sz="2400" i="1" dirty="0" smtClean="0"/>
              <a:t>proclaims unequivocally the existence and oneness of a personal God, unknowable, inaccessible, the source of all Revelation, eternal, omniscient, omnipresent and almighty</a:t>
            </a:r>
            <a:r>
              <a:rPr lang="en-US" sz="2400" dirty="0" smtClean="0"/>
              <a:t>” </a:t>
            </a:r>
            <a:r>
              <a:rPr lang="en-US" sz="2000" dirty="0" smtClean="0"/>
              <a:t>(Shoghi Effendi, God Passes </a:t>
            </a:r>
            <a:r>
              <a:rPr lang="en-US" sz="2000" dirty="0" smtClean="0"/>
              <a:t>By, </a:t>
            </a:r>
            <a:r>
              <a:rPr lang="en-US" sz="2000" dirty="0" smtClean="0"/>
              <a:t>139)</a:t>
            </a:r>
            <a:r>
              <a:rPr lang="en-US" sz="2400" dirty="0" smtClean="0"/>
              <a:t>.</a:t>
            </a:r>
          </a:p>
          <a:p>
            <a:pPr>
              <a:spcBef>
                <a:spcPts val="1200"/>
              </a:spcBef>
            </a:pPr>
            <a:r>
              <a:rPr lang="en-US" sz="2400" dirty="0" smtClean="0"/>
              <a:t>Although religions and cultures have different concepts </a:t>
            </a:r>
            <a:r>
              <a:rPr lang="en-US" sz="2400" dirty="0"/>
              <a:t>of God and </a:t>
            </a:r>
            <a:r>
              <a:rPr lang="en-US" sz="2400" dirty="0" smtClean="0"/>
              <a:t>His </a:t>
            </a:r>
            <a:r>
              <a:rPr lang="en-US" sz="2400" dirty="0"/>
              <a:t>nature, Bahá'ís believe they nevertheless refer to one and the same Being. </a:t>
            </a:r>
            <a:r>
              <a:rPr lang="en-US" sz="2400" dirty="0" smtClean="0"/>
              <a:t>These differences are </a:t>
            </a:r>
            <a:r>
              <a:rPr lang="en-US" sz="2400" dirty="0"/>
              <a:t>seen as </a:t>
            </a:r>
            <a:r>
              <a:rPr lang="en-US" sz="2400" dirty="0" smtClean="0"/>
              <a:t>reflective </a:t>
            </a:r>
            <a:r>
              <a:rPr lang="en-US" sz="2400" dirty="0"/>
              <a:t>of the varying needs of the societies in which the divine messages were revealed</a:t>
            </a:r>
            <a:r>
              <a:rPr lang="en-US" sz="2400" dirty="0" smtClean="0"/>
              <a:t>.</a:t>
            </a:r>
            <a:endParaRPr lang="en-US" sz="2400" dirty="0"/>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20</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31800514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Unknowable Essence</a:t>
            </a:r>
            <a:endParaRPr lang="en-US" dirty="0"/>
          </a:p>
        </p:txBody>
      </p:sp>
      <p:sp>
        <p:nvSpPr>
          <p:cNvPr id="3" name="Content Placeholder 2"/>
          <p:cNvSpPr>
            <a:spLocks noGrp="1"/>
          </p:cNvSpPr>
          <p:nvPr>
            <p:ph idx="1"/>
          </p:nvPr>
        </p:nvSpPr>
        <p:spPr>
          <a:xfrm>
            <a:off x="457200" y="3548418"/>
            <a:ext cx="8229600" cy="2916776"/>
          </a:xfrm>
        </p:spPr>
        <p:txBody>
          <a:bodyPr/>
          <a:lstStyle/>
          <a:p>
            <a:r>
              <a:rPr lang="en-US" sz="2400" dirty="0" smtClean="0"/>
              <a:t>To </a:t>
            </a:r>
            <a:r>
              <a:rPr lang="en-US" sz="2400" dirty="0"/>
              <a:t>imagine a Supreme Being in a mortal frame, no matter how exalted, is to create for God a limiting and restricting form. </a:t>
            </a:r>
            <a:endParaRPr lang="en-US" sz="2400" dirty="0" smtClean="0"/>
          </a:p>
          <a:p>
            <a:r>
              <a:rPr lang="en-US" sz="2400" dirty="0"/>
              <a:t>The Infinite can not become finite. If it could, it would no longer be </a:t>
            </a:r>
            <a:r>
              <a:rPr lang="en-US" sz="2400" dirty="0"/>
              <a:t>I</a:t>
            </a:r>
            <a:r>
              <a:rPr lang="en-US" sz="2400" dirty="0" smtClean="0"/>
              <a:t>nfinite</a:t>
            </a:r>
            <a:r>
              <a:rPr lang="en-US" sz="2400" dirty="0" smtClean="0"/>
              <a:t>.</a:t>
            </a:r>
          </a:p>
          <a:p>
            <a:r>
              <a:rPr lang="en-US" sz="2400" dirty="0" smtClean="0"/>
              <a:t>In </a:t>
            </a:r>
            <a:r>
              <a:rPr lang="en-US" sz="2400" dirty="0"/>
              <a:t>another Tablet, </a:t>
            </a:r>
            <a:r>
              <a:rPr lang="en-US" sz="2400" dirty="0"/>
              <a:t>Bahá'u'lláh </a:t>
            </a:r>
            <a:r>
              <a:rPr lang="en-US" sz="2400" dirty="0"/>
              <a:t>adds: “Know thou of a certainty that the Unseen can in no wise incarnate His Essence and reveal it unto men.” </a:t>
            </a:r>
            <a:r>
              <a:rPr lang="en-US" sz="2000" dirty="0"/>
              <a:t>(</a:t>
            </a:r>
            <a:r>
              <a:rPr lang="en-US" sz="2000" dirty="0" smtClean="0"/>
              <a:t>Gleanings from the </a:t>
            </a:r>
            <a:r>
              <a:rPr lang="en-US" sz="2000" dirty="0"/>
              <a:t>Writings of </a:t>
            </a:r>
            <a:r>
              <a:rPr lang="en-US" sz="2000" dirty="0" smtClean="0"/>
              <a:t>Bahá’u’lláh, </a:t>
            </a:r>
            <a:r>
              <a:rPr lang="en-US" sz="2000" dirty="0"/>
              <a:t>XX)</a:t>
            </a:r>
            <a:endParaRPr lang="en-US" sz="2000" dirty="0" smtClean="0"/>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21</a:t>
            </a:fld>
            <a:endParaRPr lang="en-US"/>
          </a:p>
        </p:txBody>
      </p:sp>
      <p:sp>
        <p:nvSpPr>
          <p:cNvPr id="6" name="Rectangle 5"/>
          <p:cNvSpPr/>
          <p:nvPr/>
        </p:nvSpPr>
        <p:spPr>
          <a:xfrm>
            <a:off x="554177" y="1616584"/>
            <a:ext cx="8202304" cy="1692771"/>
          </a:xfrm>
          <a:prstGeom prst="rect">
            <a:avLst/>
          </a:prstGeom>
          <a:solidFill>
            <a:schemeClr val="accent1">
              <a:lumMod val="20000"/>
              <a:lumOff val="80000"/>
            </a:schemeClr>
          </a:solidFill>
        </p:spPr>
        <p:txBody>
          <a:bodyPr wrap="square">
            <a:spAutoFit/>
          </a:bodyPr>
          <a:lstStyle/>
          <a:p>
            <a:pPr marL="180000" indent="0">
              <a:spcBef>
                <a:spcPts val="600"/>
              </a:spcBef>
              <a:spcAft>
                <a:spcPts val="600"/>
              </a:spcAft>
              <a:buNone/>
            </a:pPr>
            <a:r>
              <a:rPr lang="en-US" sz="2600" i="1" dirty="0"/>
              <a:t>God, the unknowable Essence, the divine Being, is immensely exalted beyond every human attribute, such as corporeal existence, ascent and descent, egress and regress. </a:t>
            </a:r>
            <a:r>
              <a:rPr lang="en-US" sz="2000" dirty="0" smtClean="0"/>
              <a:t>(¶104)</a:t>
            </a:r>
            <a:endParaRPr lang="en-US" sz="2600" dirty="0"/>
          </a:p>
        </p:txBody>
      </p:sp>
      <p:sp>
        <p:nvSpPr>
          <p:cNvPr id="7" name="Date Placeholder 6"/>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25526847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 of everything</a:t>
            </a:r>
            <a:endParaRPr lang="en-US" dirty="0"/>
          </a:p>
        </p:txBody>
      </p:sp>
      <p:sp>
        <p:nvSpPr>
          <p:cNvPr id="3" name="Content Placeholder 2"/>
          <p:cNvSpPr>
            <a:spLocks noGrp="1"/>
          </p:cNvSpPr>
          <p:nvPr>
            <p:ph idx="1"/>
          </p:nvPr>
        </p:nvSpPr>
        <p:spPr>
          <a:xfrm>
            <a:off x="457200" y="4067033"/>
            <a:ext cx="8229600" cy="2059130"/>
          </a:xfrm>
        </p:spPr>
        <p:txBody>
          <a:bodyPr/>
          <a:lstStyle/>
          <a:p>
            <a:r>
              <a:rPr lang="en-US" sz="2400" dirty="0" smtClean="0"/>
              <a:t>The presence or existence of God is not obvious.</a:t>
            </a:r>
          </a:p>
          <a:p>
            <a:r>
              <a:rPr lang="en-US" sz="2400" dirty="0" smtClean="0"/>
              <a:t>Believing in the existence of God as the main source of everything that exists is an act of free will, a way to understand reality.</a:t>
            </a:r>
          </a:p>
          <a:p>
            <a:endParaRPr lang="en-US" sz="2400" dirty="0"/>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22</a:t>
            </a:fld>
            <a:endParaRPr lang="en-US" dirty="0"/>
          </a:p>
        </p:txBody>
      </p:sp>
      <p:sp>
        <p:nvSpPr>
          <p:cNvPr id="5" name="Rectangle 4"/>
          <p:cNvSpPr/>
          <p:nvPr/>
        </p:nvSpPr>
        <p:spPr>
          <a:xfrm>
            <a:off x="464024" y="1616584"/>
            <a:ext cx="8202304" cy="2092881"/>
          </a:xfrm>
          <a:prstGeom prst="rect">
            <a:avLst/>
          </a:prstGeom>
          <a:solidFill>
            <a:schemeClr val="accent1">
              <a:lumMod val="20000"/>
              <a:lumOff val="80000"/>
            </a:schemeClr>
          </a:solidFill>
        </p:spPr>
        <p:txBody>
          <a:bodyPr wrap="square">
            <a:spAutoFit/>
          </a:bodyPr>
          <a:lstStyle/>
          <a:p>
            <a:pPr marL="180000" indent="0">
              <a:spcBef>
                <a:spcPts val="600"/>
              </a:spcBef>
              <a:spcAft>
                <a:spcPts val="600"/>
              </a:spcAft>
              <a:buNone/>
            </a:pPr>
            <a:r>
              <a:rPr lang="en-US" sz="2600" dirty="0"/>
              <a:t>No sign can indicate His presence or His absence; inasmuch as by a word of His command all that are in heaven and on earth have come to exist, and by His </a:t>
            </a:r>
            <a:r>
              <a:rPr lang="en-US" sz="2600" dirty="0" smtClean="0"/>
              <a:t>wish… </a:t>
            </a:r>
            <a:r>
              <a:rPr lang="en-US" sz="2600" dirty="0"/>
              <a:t>all have stepped out of utter nothingness into the realm of being, the world of the visible</a:t>
            </a:r>
            <a:r>
              <a:rPr lang="en-US" sz="2600" dirty="0" smtClean="0"/>
              <a:t>. </a:t>
            </a:r>
            <a:r>
              <a:rPr lang="en-US" sz="2000" dirty="0" smtClean="0"/>
              <a:t>(¶104)</a:t>
            </a:r>
            <a:endParaRPr lang="en-US" sz="2600" dirty="0"/>
          </a:p>
        </p:txBody>
      </p:sp>
      <p:sp>
        <p:nvSpPr>
          <p:cNvPr id="7" name="Date Placeholder 6"/>
          <p:cNvSpPr>
            <a:spLocks noGrp="1"/>
          </p:cNvSpPr>
          <p:nvPr>
            <p:ph type="dt" sz="half" idx="10"/>
          </p:nvPr>
        </p:nvSpPr>
        <p:spPr/>
        <p:txBody>
          <a:bodyPr/>
          <a:lstStyle/>
          <a:p>
            <a:pPr>
              <a:defRPr/>
            </a:pPr>
            <a:r>
              <a:rPr lang="en-US" dirty="0" smtClean="0"/>
              <a:t>Marco Oliveira</a:t>
            </a:r>
            <a:endParaRPr lang="en-US" dirty="0"/>
          </a:p>
        </p:txBody>
      </p:sp>
    </p:spTree>
    <p:extLst>
      <p:ext uri="{BB962C8B-B14F-4D97-AF65-F5344CB8AC3E}">
        <p14:creationId xmlns:p14="http://schemas.microsoft.com/office/powerpoint/2010/main" val="15977596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direct tie…</a:t>
            </a:r>
            <a:endParaRPr lang="en-US" dirty="0"/>
          </a:p>
        </p:txBody>
      </p:sp>
      <p:sp>
        <p:nvSpPr>
          <p:cNvPr id="3" name="Content Placeholder 2"/>
          <p:cNvSpPr>
            <a:spLocks noGrp="1"/>
          </p:cNvSpPr>
          <p:nvPr>
            <p:ph idx="1"/>
          </p:nvPr>
        </p:nvSpPr>
        <p:spPr>
          <a:xfrm>
            <a:off x="457200" y="3322749"/>
            <a:ext cx="6832242" cy="2803414"/>
          </a:xfrm>
        </p:spPr>
        <p:txBody>
          <a:bodyPr/>
          <a:lstStyle/>
          <a:p>
            <a:r>
              <a:rPr lang="en-US" sz="2400" dirty="0"/>
              <a:t>This doesn’t </a:t>
            </a:r>
            <a:r>
              <a:rPr lang="en-US" sz="2400" dirty="0" smtClean="0"/>
              <a:t>mean that </a:t>
            </a:r>
            <a:r>
              <a:rPr lang="en-US" sz="2400" dirty="0"/>
              <a:t>the material world </a:t>
            </a:r>
            <a:r>
              <a:rPr lang="en-US" sz="2400" dirty="0" smtClean="0"/>
              <a:t>is </a:t>
            </a:r>
            <a:r>
              <a:rPr lang="en-US" sz="2400" dirty="0"/>
              <a:t>completely separate from </a:t>
            </a:r>
            <a:r>
              <a:rPr lang="en-US" sz="2400" dirty="0" smtClean="0"/>
              <a:t>the Creator. </a:t>
            </a:r>
          </a:p>
          <a:p>
            <a:r>
              <a:rPr lang="en-US" sz="2400" dirty="0" smtClean="0"/>
              <a:t>Everything </a:t>
            </a:r>
            <a:r>
              <a:rPr lang="en-US" sz="2400" dirty="0"/>
              <a:t>that exists in the universe is a reflection of God</a:t>
            </a:r>
            <a:r>
              <a:rPr lang="en-US" sz="2400" dirty="0" smtClean="0"/>
              <a:t>.</a:t>
            </a:r>
          </a:p>
          <a:p>
            <a:r>
              <a:rPr lang="en-US" sz="2400" dirty="0" smtClean="0"/>
              <a:t>And God makes His will known through His Messengers.</a:t>
            </a:r>
            <a:endParaRPr lang="pt-PT" sz="2400" dirty="0" smtClean="0"/>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23</a:t>
            </a:fld>
            <a:endParaRPr lang="en-US"/>
          </a:p>
        </p:txBody>
      </p:sp>
      <p:sp>
        <p:nvSpPr>
          <p:cNvPr id="5" name="Rectangle 4"/>
          <p:cNvSpPr/>
          <p:nvPr/>
        </p:nvSpPr>
        <p:spPr>
          <a:xfrm>
            <a:off x="464024" y="1657528"/>
            <a:ext cx="8202304" cy="1292662"/>
          </a:xfrm>
          <a:prstGeom prst="rect">
            <a:avLst/>
          </a:prstGeom>
          <a:solidFill>
            <a:schemeClr val="accent1">
              <a:lumMod val="20000"/>
              <a:lumOff val="80000"/>
            </a:schemeClr>
          </a:solidFill>
        </p:spPr>
        <p:txBody>
          <a:bodyPr wrap="square">
            <a:spAutoFit/>
          </a:bodyPr>
          <a:lstStyle/>
          <a:p>
            <a:pPr marL="180000">
              <a:spcBef>
                <a:spcPts val="600"/>
              </a:spcBef>
              <a:spcAft>
                <a:spcPts val="600"/>
              </a:spcAft>
            </a:pPr>
            <a:r>
              <a:rPr lang="en-US" sz="2600" i="1" dirty="0"/>
              <a:t>No tie of direct intercourse can possibly bind Him to His creatures. He </a:t>
            </a:r>
            <a:r>
              <a:rPr lang="en-US" sz="2600" i="1" dirty="0" err="1"/>
              <a:t>standeth</a:t>
            </a:r>
            <a:r>
              <a:rPr lang="en-US" sz="2600" i="1" dirty="0"/>
              <a:t> exalted beyond and above all separation and union, all proximity and remoteness. </a:t>
            </a:r>
            <a:r>
              <a:rPr lang="en-US" sz="2000" dirty="0"/>
              <a:t>(¶104)</a:t>
            </a:r>
          </a:p>
        </p:txBody>
      </p:sp>
      <p:sp>
        <p:nvSpPr>
          <p:cNvPr id="7" name="Date Placeholder 6"/>
          <p:cNvSpPr>
            <a:spLocks noGrp="1"/>
          </p:cNvSpPr>
          <p:nvPr>
            <p:ph type="dt" sz="half" idx="10"/>
          </p:nvPr>
        </p:nvSpPr>
        <p:spPr/>
        <p:txBody>
          <a:bodyPr/>
          <a:lstStyle/>
          <a:p>
            <a:pPr>
              <a:defRPr/>
            </a:pPr>
            <a:r>
              <a:rPr lang="pt-PT" smtClean="0"/>
              <a:t>Marco Oliveira</a:t>
            </a:r>
            <a:endParaRPr lang="en-US"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20966" r="17084"/>
          <a:stretch/>
        </p:blipFill>
        <p:spPr>
          <a:xfrm>
            <a:off x="7414302" y="3341078"/>
            <a:ext cx="1252026" cy="3031588"/>
          </a:xfrm>
          <a:prstGeom prst="rect">
            <a:avLst/>
          </a:prstGeom>
        </p:spPr>
      </p:pic>
    </p:spTree>
    <p:extLst>
      <p:ext uri="{BB962C8B-B14F-4D97-AF65-F5344CB8AC3E}">
        <p14:creationId xmlns:p14="http://schemas.microsoft.com/office/powerpoint/2010/main" val="21772269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630304"/>
            <a:ext cx="8229600" cy="2495859"/>
          </a:xfrm>
        </p:spPr>
        <p:txBody>
          <a:bodyPr/>
          <a:lstStyle/>
          <a:p>
            <a:r>
              <a:rPr lang="en-US" sz="2400" dirty="0" smtClean="0"/>
              <a:t>Although the creation has no direct link to the essence of the Creator, it reflects the attributes of the Creator.</a:t>
            </a:r>
          </a:p>
          <a:p>
            <a:endParaRPr lang="en-US" sz="2400" dirty="0"/>
          </a:p>
        </p:txBody>
      </p:sp>
      <p:sp>
        <p:nvSpPr>
          <p:cNvPr id="2" name="Title 1"/>
          <p:cNvSpPr>
            <a:spLocks noGrp="1"/>
          </p:cNvSpPr>
          <p:nvPr>
            <p:ph type="title"/>
          </p:nvPr>
        </p:nvSpPr>
        <p:spPr/>
        <p:txBody>
          <a:bodyPr/>
          <a:lstStyle/>
          <a:p>
            <a:r>
              <a:rPr lang="en-US" dirty="0" smtClean="0"/>
              <a:t>Creation reflects the Creator</a:t>
            </a:r>
            <a:endParaRPr lang="en-US" dirty="0"/>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24</a:t>
            </a:fld>
            <a:endParaRPr lang="en-US"/>
          </a:p>
        </p:txBody>
      </p:sp>
      <p:sp>
        <p:nvSpPr>
          <p:cNvPr id="6" name="Rectangle 5"/>
          <p:cNvSpPr/>
          <p:nvPr/>
        </p:nvSpPr>
        <p:spPr>
          <a:xfrm>
            <a:off x="464024" y="1616584"/>
            <a:ext cx="8202304" cy="1692771"/>
          </a:xfrm>
          <a:prstGeom prst="rect">
            <a:avLst/>
          </a:prstGeom>
          <a:solidFill>
            <a:schemeClr val="accent1">
              <a:lumMod val="20000"/>
              <a:lumOff val="80000"/>
            </a:schemeClr>
          </a:solidFill>
        </p:spPr>
        <p:txBody>
          <a:bodyPr wrap="square">
            <a:spAutoFit/>
          </a:bodyPr>
          <a:lstStyle/>
          <a:p>
            <a:pPr marL="180000">
              <a:spcBef>
                <a:spcPts val="600"/>
              </a:spcBef>
              <a:spcAft>
                <a:spcPts val="600"/>
              </a:spcAft>
            </a:pPr>
            <a:r>
              <a:rPr lang="en-US" sz="2600" i="1" dirty="0"/>
              <a:t>…all things, in their inmost reality, testify to the revelation of the names and attributes of God within them. Each according to its capacity, </a:t>
            </a:r>
            <a:r>
              <a:rPr lang="en-US" sz="2600" i="1" dirty="0" err="1"/>
              <a:t>indicateth</a:t>
            </a:r>
            <a:r>
              <a:rPr lang="en-US" sz="2600" i="1" dirty="0"/>
              <a:t>, and is expressive of, the knowledge of God</a:t>
            </a:r>
            <a:r>
              <a:rPr lang="en-US" sz="2600" i="1" dirty="0" smtClean="0"/>
              <a:t>... </a:t>
            </a:r>
            <a:r>
              <a:rPr lang="en-US" sz="2000" dirty="0"/>
              <a:t>(¶109)</a:t>
            </a:r>
          </a:p>
        </p:txBody>
      </p:sp>
      <p:sp>
        <p:nvSpPr>
          <p:cNvPr id="7" name="Date Placeholder 6"/>
          <p:cNvSpPr>
            <a:spLocks noGrp="1"/>
          </p:cNvSpPr>
          <p:nvPr>
            <p:ph type="dt" sz="half" idx="10"/>
          </p:nvPr>
        </p:nvSpPr>
        <p:spPr/>
        <p:txBody>
          <a:bodyPr/>
          <a:lstStyle/>
          <a:p>
            <a:pPr>
              <a:defRPr/>
            </a:pPr>
            <a:r>
              <a:rPr lang="pt-PT" smtClean="0"/>
              <a:t>Marco Oliveira</a:t>
            </a:r>
            <a:endParaRPr lang="en-US" dirty="0"/>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t="43806" b="25173"/>
          <a:stretch/>
        </p:blipFill>
        <p:spPr>
          <a:xfrm>
            <a:off x="860822" y="4790052"/>
            <a:ext cx="7408708" cy="1533376"/>
          </a:xfrm>
          <a:prstGeom prst="rect">
            <a:avLst/>
          </a:prstGeom>
        </p:spPr>
      </p:pic>
    </p:spTree>
    <p:extLst>
      <p:ext uri="{BB962C8B-B14F-4D97-AF65-F5344CB8AC3E}">
        <p14:creationId xmlns:p14="http://schemas.microsoft.com/office/powerpoint/2010/main" val="33717934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Titles of God in the </a:t>
            </a:r>
            <a:r>
              <a:rPr lang="en-US" dirty="0" err="1" smtClean="0"/>
              <a:t>Íqán</a:t>
            </a:r>
            <a:endParaRPr lang="en-US" dirty="0"/>
          </a:p>
        </p:txBody>
      </p:sp>
      <p:sp>
        <p:nvSpPr>
          <p:cNvPr id="3" name="Content Placeholder 2"/>
          <p:cNvSpPr>
            <a:spLocks noGrp="1"/>
          </p:cNvSpPr>
          <p:nvPr>
            <p:ph idx="1"/>
          </p:nvPr>
        </p:nvSpPr>
        <p:spPr>
          <a:xfrm>
            <a:off x="457199" y="1600200"/>
            <a:ext cx="6491791" cy="4525963"/>
          </a:xfrm>
        </p:spPr>
        <p:txBody>
          <a:bodyPr/>
          <a:lstStyle/>
          <a:p>
            <a:pPr marL="182563" indent="-182563">
              <a:spcBef>
                <a:spcPts val="0"/>
              </a:spcBef>
            </a:pPr>
            <a:r>
              <a:rPr lang="en-US" sz="2000" dirty="0" smtClean="0"/>
              <a:t>The Exalted </a:t>
            </a:r>
            <a:r>
              <a:rPr lang="en-US" sz="1600" dirty="0" smtClean="0"/>
              <a:t>(inv.)</a:t>
            </a:r>
          </a:p>
          <a:p>
            <a:pPr marL="182563" indent="-182563">
              <a:spcBef>
                <a:spcPts val="0"/>
              </a:spcBef>
            </a:pPr>
            <a:r>
              <a:rPr lang="en-US" sz="2000" dirty="0" smtClean="0"/>
              <a:t>The Most High </a:t>
            </a:r>
            <a:r>
              <a:rPr lang="en-US" sz="1600" dirty="0" smtClean="0"/>
              <a:t>(inv.)</a:t>
            </a:r>
          </a:p>
          <a:p>
            <a:pPr marL="182563" indent="-182563">
              <a:spcBef>
                <a:spcPts val="0"/>
              </a:spcBef>
            </a:pPr>
            <a:r>
              <a:rPr lang="en-US" sz="2000" dirty="0"/>
              <a:t>the </a:t>
            </a:r>
            <a:r>
              <a:rPr lang="en-US" sz="2000" dirty="0" smtClean="0"/>
              <a:t>All-Glorious </a:t>
            </a:r>
            <a:r>
              <a:rPr lang="en-US" sz="1600" dirty="0" smtClean="0"/>
              <a:t>(¶2, </a:t>
            </a:r>
            <a:r>
              <a:rPr lang="en-US" sz="1600" dirty="0"/>
              <a:t>¶</a:t>
            </a:r>
            <a:r>
              <a:rPr lang="en-US" sz="1600" dirty="0" smtClean="0"/>
              <a:t>12, </a:t>
            </a:r>
            <a:r>
              <a:rPr lang="en-US" sz="1600" dirty="0"/>
              <a:t>¶</a:t>
            </a:r>
            <a:r>
              <a:rPr lang="en-US" sz="1600" dirty="0" smtClean="0"/>
              <a:t>18)</a:t>
            </a:r>
          </a:p>
          <a:p>
            <a:pPr marL="182563" indent="-182563">
              <a:spcBef>
                <a:spcPts val="0"/>
              </a:spcBef>
            </a:pPr>
            <a:r>
              <a:rPr lang="en-US" sz="2000" dirty="0"/>
              <a:t>the Unseen </a:t>
            </a:r>
            <a:r>
              <a:rPr lang="en-US" sz="1600" dirty="0" smtClean="0"/>
              <a:t>(</a:t>
            </a:r>
            <a:r>
              <a:rPr lang="en-US" sz="1600" dirty="0"/>
              <a:t>¶</a:t>
            </a:r>
            <a:r>
              <a:rPr lang="en-US" sz="1600" dirty="0" smtClean="0"/>
              <a:t>3)</a:t>
            </a:r>
          </a:p>
          <a:p>
            <a:pPr marL="182563" indent="-182563">
              <a:spcBef>
                <a:spcPts val="0"/>
              </a:spcBef>
            </a:pPr>
            <a:r>
              <a:rPr lang="en-US" sz="2000" dirty="0"/>
              <a:t>the Almighty </a:t>
            </a:r>
            <a:r>
              <a:rPr lang="en-US" sz="1600" dirty="0" smtClean="0"/>
              <a:t>(</a:t>
            </a:r>
            <a:r>
              <a:rPr lang="en-US" sz="1600" dirty="0"/>
              <a:t>¶</a:t>
            </a:r>
            <a:r>
              <a:rPr lang="en-US" sz="1600" dirty="0" smtClean="0"/>
              <a:t>8)</a:t>
            </a:r>
            <a:endParaRPr lang="en-US" sz="1600" dirty="0"/>
          </a:p>
          <a:p>
            <a:pPr marL="182563" indent="-182563">
              <a:spcBef>
                <a:spcPts val="0"/>
              </a:spcBef>
            </a:pPr>
            <a:r>
              <a:rPr lang="en-US" sz="2000" dirty="0" smtClean="0"/>
              <a:t>The All-Bountiful </a:t>
            </a:r>
            <a:r>
              <a:rPr lang="en-US" sz="1600" dirty="0" smtClean="0"/>
              <a:t>(</a:t>
            </a:r>
            <a:r>
              <a:rPr lang="en-US" sz="1600" dirty="0"/>
              <a:t>¶</a:t>
            </a:r>
            <a:r>
              <a:rPr lang="en-US" sz="1600" dirty="0" smtClean="0"/>
              <a:t>14)</a:t>
            </a:r>
          </a:p>
          <a:p>
            <a:pPr marL="182563" indent="-182563">
              <a:spcBef>
                <a:spcPts val="0"/>
              </a:spcBef>
            </a:pPr>
            <a:r>
              <a:rPr lang="en-US" sz="2000" dirty="0"/>
              <a:t>Providence </a:t>
            </a:r>
            <a:r>
              <a:rPr lang="en-US" sz="1600" dirty="0"/>
              <a:t>(¶1, ¶14</a:t>
            </a:r>
            <a:r>
              <a:rPr lang="en-US" sz="1600" dirty="0" smtClean="0"/>
              <a:t>)</a:t>
            </a:r>
          </a:p>
          <a:p>
            <a:pPr marL="182563" indent="-182563">
              <a:spcBef>
                <a:spcPts val="0"/>
              </a:spcBef>
            </a:pPr>
            <a:r>
              <a:rPr lang="en-US" sz="2000" dirty="0"/>
              <a:t>the Lord of all beings </a:t>
            </a:r>
            <a:r>
              <a:rPr lang="en-US" sz="1600" dirty="0" smtClean="0"/>
              <a:t>(</a:t>
            </a:r>
            <a:r>
              <a:rPr lang="en-US" sz="1600" dirty="0"/>
              <a:t>¶</a:t>
            </a:r>
            <a:r>
              <a:rPr lang="en-US" sz="1600" dirty="0" smtClean="0"/>
              <a:t>14)</a:t>
            </a:r>
          </a:p>
          <a:p>
            <a:pPr marL="182563" indent="-182563">
              <a:spcBef>
                <a:spcPts val="0"/>
              </a:spcBef>
            </a:pPr>
            <a:r>
              <a:rPr lang="en-US" sz="2000" dirty="0"/>
              <a:t>the </a:t>
            </a:r>
            <a:r>
              <a:rPr lang="en-US" sz="2000" dirty="0" smtClean="0"/>
              <a:t>Well-Beloved </a:t>
            </a:r>
            <a:r>
              <a:rPr lang="en-US" sz="1600" dirty="0" smtClean="0"/>
              <a:t>(</a:t>
            </a:r>
            <a:r>
              <a:rPr lang="en-US" sz="1600" dirty="0"/>
              <a:t>¶</a:t>
            </a:r>
            <a:r>
              <a:rPr lang="en-US" sz="1600" dirty="0" smtClean="0"/>
              <a:t>15, </a:t>
            </a:r>
            <a:r>
              <a:rPr lang="en-US" sz="1600" dirty="0"/>
              <a:t>¶</a:t>
            </a:r>
            <a:r>
              <a:rPr lang="en-US" sz="1600" dirty="0" smtClean="0"/>
              <a:t>22)</a:t>
            </a:r>
          </a:p>
          <a:p>
            <a:pPr marL="182563" indent="-182563">
              <a:spcBef>
                <a:spcPts val="0"/>
              </a:spcBef>
            </a:pPr>
            <a:r>
              <a:rPr lang="en-US" sz="2000" dirty="0"/>
              <a:t>the Eternal </a:t>
            </a:r>
            <a:r>
              <a:rPr lang="en-US" sz="1600" dirty="0" smtClean="0"/>
              <a:t>(</a:t>
            </a:r>
            <a:r>
              <a:rPr lang="en-US" sz="1600" dirty="0"/>
              <a:t>¶</a:t>
            </a:r>
            <a:r>
              <a:rPr lang="en-US" sz="1600" dirty="0" smtClean="0"/>
              <a:t>16)</a:t>
            </a:r>
          </a:p>
          <a:p>
            <a:pPr marL="182563" indent="-182563">
              <a:spcBef>
                <a:spcPts val="0"/>
              </a:spcBef>
            </a:pPr>
            <a:r>
              <a:rPr lang="en-US" sz="2000" dirty="0"/>
              <a:t>the true One, the Adored </a:t>
            </a:r>
            <a:r>
              <a:rPr lang="en-US" sz="1600" dirty="0" smtClean="0"/>
              <a:t>(</a:t>
            </a:r>
            <a:r>
              <a:rPr lang="en-US" sz="1600" dirty="0"/>
              <a:t>¶</a:t>
            </a:r>
            <a:r>
              <a:rPr lang="en-US" sz="1600" dirty="0" smtClean="0"/>
              <a:t>31)</a:t>
            </a:r>
          </a:p>
          <a:p>
            <a:pPr marL="182563" indent="-182563">
              <a:spcBef>
                <a:spcPts val="0"/>
              </a:spcBef>
            </a:pPr>
            <a:r>
              <a:rPr lang="en-US" sz="2000" dirty="0" smtClean="0"/>
              <a:t>the </a:t>
            </a:r>
            <a:r>
              <a:rPr lang="en-US" sz="2000" dirty="0"/>
              <a:t>divine </a:t>
            </a:r>
            <a:r>
              <a:rPr lang="en-US" sz="2000" dirty="0" smtClean="0"/>
              <a:t>Charmer </a:t>
            </a:r>
            <a:r>
              <a:rPr lang="en-US" sz="1600" dirty="0" smtClean="0"/>
              <a:t>(</a:t>
            </a:r>
            <a:r>
              <a:rPr lang="en-US" sz="1600" dirty="0"/>
              <a:t>¶</a:t>
            </a:r>
            <a:r>
              <a:rPr lang="en-US" sz="1600" dirty="0" smtClean="0"/>
              <a:t>61)</a:t>
            </a:r>
          </a:p>
          <a:p>
            <a:pPr marL="182563" indent="-182563">
              <a:spcBef>
                <a:spcPts val="0"/>
              </a:spcBef>
            </a:pPr>
            <a:r>
              <a:rPr lang="en-US" sz="2000" dirty="0"/>
              <a:t>the </a:t>
            </a:r>
            <a:r>
              <a:rPr lang="en-US" sz="2000" dirty="0" smtClean="0"/>
              <a:t>All-Merciful </a:t>
            </a:r>
            <a:r>
              <a:rPr lang="en-US" sz="1600" dirty="0" smtClean="0"/>
              <a:t>(</a:t>
            </a:r>
            <a:r>
              <a:rPr lang="en-US" sz="1600" dirty="0"/>
              <a:t>¶</a:t>
            </a:r>
            <a:r>
              <a:rPr lang="en-US" sz="1600" dirty="0" smtClean="0"/>
              <a:t>65)</a:t>
            </a:r>
          </a:p>
          <a:p>
            <a:pPr marL="182563" indent="-182563">
              <a:spcBef>
                <a:spcPts val="0"/>
              </a:spcBef>
            </a:pPr>
            <a:r>
              <a:rPr lang="en-US" sz="2000" dirty="0"/>
              <a:t>the Creator of all names and attributes</a:t>
            </a:r>
            <a:r>
              <a:rPr lang="en-US" sz="1600" dirty="0"/>
              <a:t> (¶20</a:t>
            </a:r>
            <a:r>
              <a:rPr lang="en-US" sz="1600" dirty="0" smtClean="0"/>
              <a:t>)</a:t>
            </a:r>
            <a:endParaRPr lang="en-US" sz="1600" dirty="0"/>
          </a:p>
        </p:txBody>
      </p:sp>
      <p:sp>
        <p:nvSpPr>
          <p:cNvPr id="4" name="Date Placeholder 3"/>
          <p:cNvSpPr>
            <a:spLocks noGrp="1"/>
          </p:cNvSpPr>
          <p:nvPr>
            <p:ph type="dt" sz="half" idx="10"/>
          </p:nvPr>
        </p:nvSpPr>
        <p:spPr/>
        <p:txBody>
          <a:bodyPr/>
          <a:lstStyle/>
          <a:p>
            <a:pPr>
              <a:defRPr/>
            </a:pPr>
            <a:r>
              <a:rPr lang="en-US" dirty="0" smtClean="0"/>
              <a:t>Marco Oliveira</a:t>
            </a:r>
            <a:endParaRPr lang="en-US" dirty="0"/>
          </a:p>
        </p:txBody>
      </p:sp>
      <p:sp>
        <p:nvSpPr>
          <p:cNvPr id="6" name="Slide Number Placeholder 5"/>
          <p:cNvSpPr>
            <a:spLocks noGrp="1"/>
          </p:cNvSpPr>
          <p:nvPr>
            <p:ph type="sldNum" sz="quarter" idx="12"/>
          </p:nvPr>
        </p:nvSpPr>
        <p:spPr/>
        <p:txBody>
          <a:bodyPr/>
          <a:lstStyle/>
          <a:p>
            <a:pPr>
              <a:defRPr/>
            </a:pPr>
            <a:fld id="{C72A4EE4-B3BE-411B-90F0-0CA5DC032A38}" type="slidenum">
              <a:rPr lang="en-US" smtClean="0"/>
              <a:pPr>
                <a:defRPr/>
              </a:pPr>
              <a:t>25</a:t>
            </a:fld>
            <a:endParaRPr lang="en-US" dirty="0"/>
          </a:p>
        </p:txBody>
      </p:sp>
      <p:sp>
        <p:nvSpPr>
          <p:cNvPr id="7" name="Content Placeholder 2"/>
          <p:cNvSpPr txBox="1">
            <a:spLocks/>
          </p:cNvSpPr>
          <p:nvPr/>
        </p:nvSpPr>
        <p:spPr bwMode="auto">
          <a:xfrm>
            <a:off x="4206241" y="1618343"/>
            <a:ext cx="4800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2563" indent="-182563">
              <a:spcBef>
                <a:spcPts val="0"/>
              </a:spcBef>
            </a:pPr>
            <a:r>
              <a:rPr lang="en-US" sz="2000" dirty="0"/>
              <a:t>the Ancient of Days </a:t>
            </a:r>
            <a:r>
              <a:rPr lang="en-US" sz="2000" dirty="0" smtClean="0"/>
              <a:t> </a:t>
            </a:r>
            <a:r>
              <a:rPr lang="en-US" sz="1600" dirty="0" smtClean="0"/>
              <a:t>(</a:t>
            </a:r>
            <a:r>
              <a:rPr lang="en-US" sz="1600" dirty="0"/>
              <a:t>¶</a:t>
            </a:r>
            <a:r>
              <a:rPr lang="en-US" sz="1600" dirty="0" smtClean="0"/>
              <a:t>106)</a:t>
            </a:r>
          </a:p>
          <a:p>
            <a:pPr marL="182563" indent="-182563">
              <a:spcBef>
                <a:spcPts val="0"/>
              </a:spcBef>
            </a:pPr>
            <a:r>
              <a:rPr lang="en-US" sz="2000" dirty="0"/>
              <a:t>the Source of infinite </a:t>
            </a:r>
            <a:r>
              <a:rPr lang="en-US" sz="2000" dirty="0" smtClean="0"/>
              <a:t>grace </a:t>
            </a:r>
            <a:r>
              <a:rPr lang="en-US" sz="1600" dirty="0" smtClean="0"/>
              <a:t>(</a:t>
            </a:r>
            <a:r>
              <a:rPr lang="en-US" sz="1600" dirty="0"/>
              <a:t>¶</a:t>
            </a:r>
            <a:r>
              <a:rPr lang="en-US" sz="1600" dirty="0" smtClean="0"/>
              <a:t>106)</a:t>
            </a:r>
          </a:p>
          <a:p>
            <a:pPr marL="182563" indent="-182563">
              <a:spcBef>
                <a:spcPts val="0"/>
              </a:spcBef>
            </a:pPr>
            <a:r>
              <a:rPr lang="en-US" sz="2000" dirty="0"/>
              <a:t>the unchangeable </a:t>
            </a:r>
            <a:r>
              <a:rPr lang="en-US" sz="2000" dirty="0" smtClean="0"/>
              <a:t>Being</a:t>
            </a:r>
            <a:r>
              <a:rPr lang="en-US" sz="2000" dirty="0"/>
              <a:t> </a:t>
            </a:r>
            <a:r>
              <a:rPr lang="en-US" sz="1600" dirty="0" smtClean="0"/>
              <a:t>(</a:t>
            </a:r>
            <a:r>
              <a:rPr lang="en-US" sz="1600" dirty="0"/>
              <a:t>¶</a:t>
            </a:r>
            <a:r>
              <a:rPr lang="en-US" sz="1600" dirty="0" smtClean="0"/>
              <a:t>106</a:t>
            </a:r>
            <a:r>
              <a:rPr lang="en-US" sz="1600" dirty="0"/>
              <a:t>)</a:t>
            </a:r>
            <a:endParaRPr lang="en-US" sz="1600" dirty="0" smtClean="0"/>
          </a:p>
          <a:p>
            <a:pPr marL="182563" indent="-182563">
              <a:spcBef>
                <a:spcPts val="0"/>
              </a:spcBef>
            </a:pPr>
            <a:r>
              <a:rPr lang="en-US" sz="2000" dirty="0"/>
              <a:t>imperishable </a:t>
            </a:r>
            <a:r>
              <a:rPr lang="en-US" sz="2000" dirty="0" smtClean="0"/>
              <a:t>Essence </a:t>
            </a:r>
            <a:r>
              <a:rPr lang="en-US" sz="1600" dirty="0" smtClean="0"/>
              <a:t>(</a:t>
            </a:r>
            <a:r>
              <a:rPr lang="en-US" sz="1600" dirty="0"/>
              <a:t>¶</a:t>
            </a:r>
            <a:r>
              <a:rPr lang="en-US" sz="1600" dirty="0" smtClean="0"/>
              <a:t>106</a:t>
            </a:r>
            <a:r>
              <a:rPr lang="en-US" sz="1600" dirty="0"/>
              <a:t>)</a:t>
            </a:r>
            <a:endParaRPr lang="en-US" sz="1600" dirty="0" smtClean="0"/>
          </a:p>
          <a:p>
            <a:pPr marL="182563" indent="-182563">
              <a:spcBef>
                <a:spcPts val="0"/>
              </a:spcBef>
            </a:pPr>
            <a:r>
              <a:rPr lang="en-US" sz="2000" dirty="0"/>
              <a:t>the central Orb of the </a:t>
            </a:r>
            <a:r>
              <a:rPr lang="en-US" sz="2000" dirty="0" smtClean="0"/>
              <a:t>universe </a:t>
            </a:r>
            <a:r>
              <a:rPr lang="en-US" sz="1600" dirty="0" smtClean="0"/>
              <a:t>(</a:t>
            </a:r>
            <a:r>
              <a:rPr lang="en-US" sz="1600" dirty="0"/>
              <a:t>¶</a:t>
            </a:r>
            <a:r>
              <a:rPr lang="en-US" sz="1600" dirty="0" smtClean="0"/>
              <a:t>106)</a:t>
            </a:r>
          </a:p>
          <a:p>
            <a:pPr marL="182563" indent="-182563">
              <a:spcBef>
                <a:spcPts val="0"/>
              </a:spcBef>
            </a:pPr>
            <a:r>
              <a:rPr lang="en-US" sz="2000" dirty="0"/>
              <a:t>the Invisible of the </a:t>
            </a:r>
            <a:r>
              <a:rPr lang="en-US" sz="2000" dirty="0" smtClean="0"/>
              <a:t>Invisibles </a:t>
            </a:r>
            <a:r>
              <a:rPr lang="en-US" sz="1600" dirty="0" smtClean="0"/>
              <a:t>(</a:t>
            </a:r>
            <a:r>
              <a:rPr lang="en-US" sz="1600" dirty="0"/>
              <a:t>¶</a:t>
            </a:r>
            <a:r>
              <a:rPr lang="en-US" sz="1600" dirty="0" smtClean="0"/>
              <a:t>109)</a:t>
            </a:r>
          </a:p>
          <a:p>
            <a:pPr marL="182563" indent="-182563">
              <a:spcBef>
                <a:spcPts val="0"/>
              </a:spcBef>
            </a:pPr>
            <a:r>
              <a:rPr lang="en-US" sz="2000" dirty="0" smtClean="0"/>
              <a:t>Primal Will </a:t>
            </a:r>
            <a:r>
              <a:rPr lang="en-US" sz="1600" dirty="0" smtClean="0"/>
              <a:t>(</a:t>
            </a:r>
            <a:r>
              <a:rPr lang="en-US" sz="1600" dirty="0"/>
              <a:t>¶</a:t>
            </a:r>
            <a:r>
              <a:rPr lang="en-US" sz="1600" dirty="0" smtClean="0"/>
              <a:t>129)</a:t>
            </a:r>
          </a:p>
          <a:p>
            <a:pPr marL="182563" indent="-182563">
              <a:spcBef>
                <a:spcPts val="0"/>
              </a:spcBef>
            </a:pPr>
            <a:r>
              <a:rPr lang="en-US" sz="2000" dirty="0"/>
              <a:t>the Mover of all </a:t>
            </a:r>
            <a:r>
              <a:rPr lang="en-US" sz="2000" dirty="0" smtClean="0"/>
              <a:t>beings </a:t>
            </a:r>
            <a:r>
              <a:rPr lang="en-US" sz="1600" dirty="0" smtClean="0"/>
              <a:t>(</a:t>
            </a:r>
            <a:r>
              <a:rPr lang="en-US" sz="1600" dirty="0"/>
              <a:t>¶</a:t>
            </a:r>
            <a:r>
              <a:rPr lang="en-US" sz="1600" dirty="0" smtClean="0"/>
              <a:t>132)</a:t>
            </a:r>
          </a:p>
          <a:p>
            <a:pPr marL="182563" indent="-182563">
              <a:spcBef>
                <a:spcPts val="0"/>
              </a:spcBef>
            </a:pPr>
            <a:r>
              <a:rPr lang="en-US" sz="2000" dirty="0"/>
              <a:t>the </a:t>
            </a:r>
            <a:r>
              <a:rPr lang="en-US" sz="2000" dirty="0" smtClean="0"/>
              <a:t>Dominant </a:t>
            </a:r>
            <a:r>
              <a:rPr lang="en-US" sz="1600" dirty="0" smtClean="0"/>
              <a:t>(134)</a:t>
            </a:r>
          </a:p>
          <a:p>
            <a:pPr marL="182563" indent="-182563">
              <a:spcBef>
                <a:spcPts val="0"/>
              </a:spcBef>
            </a:pPr>
            <a:r>
              <a:rPr lang="en-US" sz="2000" dirty="0" smtClean="0"/>
              <a:t>The King </a:t>
            </a:r>
            <a:r>
              <a:rPr lang="en-US" sz="2000" dirty="0"/>
              <a:t>of eternal glory </a:t>
            </a:r>
            <a:r>
              <a:rPr lang="en-US" sz="2000" dirty="0" smtClean="0"/>
              <a:t> </a:t>
            </a:r>
            <a:r>
              <a:rPr lang="en-US" sz="1600" dirty="0" smtClean="0"/>
              <a:t>(</a:t>
            </a:r>
            <a:r>
              <a:rPr lang="en-US" sz="1600" dirty="0"/>
              <a:t>¶</a:t>
            </a:r>
            <a:r>
              <a:rPr lang="en-US" sz="1600" dirty="0" smtClean="0"/>
              <a:t>147)</a:t>
            </a:r>
          </a:p>
          <a:p>
            <a:pPr marL="182563" indent="-182563">
              <a:spcBef>
                <a:spcPts val="0"/>
              </a:spcBef>
            </a:pPr>
            <a:r>
              <a:rPr lang="en-US" sz="2000" dirty="0"/>
              <a:t>the Lord of </a:t>
            </a:r>
            <a:r>
              <a:rPr lang="en-US" sz="2000" dirty="0" smtClean="0"/>
              <a:t>Lords </a:t>
            </a:r>
            <a:r>
              <a:rPr lang="en-US" sz="1600" dirty="0" smtClean="0"/>
              <a:t>(</a:t>
            </a:r>
            <a:r>
              <a:rPr lang="en-US" sz="1600" dirty="0"/>
              <a:t>¶</a:t>
            </a:r>
            <a:r>
              <a:rPr lang="en-US" sz="1600" dirty="0" smtClean="0"/>
              <a:t>170)</a:t>
            </a:r>
          </a:p>
          <a:p>
            <a:pPr marL="182563" indent="-182563">
              <a:spcBef>
                <a:spcPts val="0"/>
              </a:spcBef>
            </a:pPr>
            <a:r>
              <a:rPr lang="en-US" sz="2000" dirty="0"/>
              <a:t>the All-Pervading, the </a:t>
            </a:r>
            <a:r>
              <a:rPr lang="en-US" sz="2000" dirty="0" smtClean="0"/>
              <a:t>Incorruptible </a:t>
            </a:r>
            <a:r>
              <a:rPr lang="en-US" sz="1600" dirty="0" smtClean="0"/>
              <a:t>(</a:t>
            </a:r>
            <a:r>
              <a:rPr lang="en-US" sz="1600" dirty="0"/>
              <a:t>¶</a:t>
            </a:r>
            <a:r>
              <a:rPr lang="en-US" sz="1600" dirty="0" smtClean="0"/>
              <a:t>196)</a:t>
            </a:r>
          </a:p>
        </p:txBody>
      </p:sp>
    </p:spTree>
    <p:extLst>
      <p:ext uri="{BB962C8B-B14F-4D97-AF65-F5344CB8AC3E}">
        <p14:creationId xmlns:p14="http://schemas.microsoft.com/office/powerpoint/2010/main" val="15427166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1871 Edition</a:t>
            </a:r>
            <a:endParaRPr lang="en-US" dirty="0"/>
          </a:p>
        </p:txBody>
      </p:sp>
      <p:pic>
        <p:nvPicPr>
          <p:cNvPr id="8" name="Content Placeholder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60275" y="1651716"/>
            <a:ext cx="2717353" cy="4525963"/>
          </a:xfrm>
        </p:spPr>
      </p:pic>
      <p:sp>
        <p:nvSpPr>
          <p:cNvPr id="4" name="Date Placeholder 3"/>
          <p:cNvSpPr>
            <a:spLocks noGrp="1"/>
          </p:cNvSpPr>
          <p:nvPr>
            <p:ph type="dt" sz="half" idx="10"/>
          </p:nvPr>
        </p:nvSpPr>
        <p:spPr/>
        <p:txBody>
          <a:bodyPr/>
          <a:lstStyle/>
          <a:p>
            <a:pPr>
              <a:defRPr/>
            </a:pPr>
            <a:r>
              <a:rPr lang="en-US" dirty="0" smtClean="0"/>
              <a:t>Marco Oliveira</a:t>
            </a:r>
            <a:endParaRPr lang="en-US" dirty="0"/>
          </a:p>
        </p:txBody>
      </p:sp>
      <p:sp>
        <p:nvSpPr>
          <p:cNvPr id="6" name="Slide Number Placeholder 5"/>
          <p:cNvSpPr>
            <a:spLocks noGrp="1"/>
          </p:cNvSpPr>
          <p:nvPr>
            <p:ph type="sldNum" sz="quarter" idx="12"/>
          </p:nvPr>
        </p:nvSpPr>
        <p:spPr/>
        <p:txBody>
          <a:bodyPr/>
          <a:lstStyle/>
          <a:p>
            <a:pPr>
              <a:defRPr/>
            </a:pPr>
            <a:fld id="{C72A4EE4-B3BE-411B-90F0-0CA5DC032A38}" type="slidenum">
              <a:rPr lang="en-US" smtClean="0"/>
              <a:pPr>
                <a:defRPr/>
              </a:pPr>
              <a:t>26</a:t>
            </a:fld>
            <a:endParaRPr lang="en-US" dirty="0"/>
          </a:p>
        </p:txBody>
      </p:sp>
      <p:sp>
        <p:nvSpPr>
          <p:cNvPr id="9" name="TextBox 8"/>
          <p:cNvSpPr txBox="1"/>
          <p:nvPr/>
        </p:nvSpPr>
        <p:spPr>
          <a:xfrm>
            <a:off x="4082603" y="1738648"/>
            <a:ext cx="4412040" cy="2677656"/>
          </a:xfrm>
          <a:prstGeom prst="rect">
            <a:avLst/>
          </a:prstGeom>
          <a:noFill/>
        </p:spPr>
        <p:txBody>
          <a:bodyPr wrap="square" rtlCol="0">
            <a:spAutoFit/>
          </a:bodyPr>
          <a:lstStyle/>
          <a:p>
            <a:r>
              <a:rPr lang="en-US" sz="2400" dirty="0" smtClean="0"/>
              <a:t>Opening page of the </a:t>
            </a:r>
            <a:r>
              <a:rPr lang="en-US" sz="2400" dirty="0" smtClean="0"/>
              <a:t>Kitáb-i-Íqán </a:t>
            </a:r>
            <a:r>
              <a:rPr lang="en-US" sz="2400" dirty="0" smtClean="0"/>
              <a:t>(dated from 1871) in the hand writing of </a:t>
            </a:r>
            <a:r>
              <a:rPr lang="en-US" sz="2400" dirty="0" err="1" smtClean="0"/>
              <a:t>Áqá</a:t>
            </a:r>
            <a:r>
              <a:rPr lang="en-US" sz="2400" dirty="0" smtClean="0"/>
              <a:t> </a:t>
            </a:r>
            <a:r>
              <a:rPr lang="en-US" sz="2400" dirty="0" err="1" smtClean="0"/>
              <a:t>Mirzá</a:t>
            </a:r>
            <a:r>
              <a:rPr lang="en-US" sz="2400" dirty="0" smtClean="0"/>
              <a:t> </a:t>
            </a:r>
            <a:r>
              <a:rPr lang="en-US" sz="2400" dirty="0" err="1" smtClean="0"/>
              <a:t>Áqáy-i-Rikáb-Sáz</a:t>
            </a:r>
            <a:r>
              <a:rPr lang="en-US" sz="2400" dirty="0" smtClean="0"/>
              <a:t>, first martyr from </a:t>
            </a:r>
            <a:r>
              <a:rPr lang="en-US" sz="2400" dirty="0" err="1" smtClean="0"/>
              <a:t>Shíráz</a:t>
            </a:r>
            <a:endParaRPr lang="en-US" sz="2400" dirty="0" smtClean="0"/>
          </a:p>
          <a:p>
            <a:endParaRPr lang="en-US" sz="2400" dirty="0" smtClean="0"/>
          </a:p>
          <a:p>
            <a:r>
              <a:rPr lang="en-US" sz="2400" dirty="0" smtClean="0"/>
              <a:t>From Bahá’u’lláh, The King of Glory, Hasan </a:t>
            </a:r>
            <a:r>
              <a:rPr lang="en-US" sz="2400" dirty="0" err="1" smtClean="0"/>
              <a:t>Balyuzi</a:t>
            </a:r>
            <a:r>
              <a:rPr lang="en-US" sz="2400" dirty="0" smtClean="0"/>
              <a:t>.</a:t>
            </a:r>
            <a:endParaRPr lang="en-US" sz="2400" dirty="0"/>
          </a:p>
        </p:txBody>
      </p:sp>
    </p:spTree>
    <p:extLst>
      <p:ext uri="{BB962C8B-B14F-4D97-AF65-F5344CB8AC3E}">
        <p14:creationId xmlns:p14="http://schemas.microsoft.com/office/powerpoint/2010/main" val="8795843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b="1" dirty="0" smtClean="0"/>
              <a:t>The Manifestations of God</a:t>
            </a:r>
            <a:endParaRPr lang="en-US" sz="4800" b="1" dirty="0"/>
          </a:p>
        </p:txBody>
      </p:sp>
      <p:sp>
        <p:nvSpPr>
          <p:cNvPr id="3" name="Subtitle 2"/>
          <p:cNvSpPr>
            <a:spLocks noGrp="1"/>
          </p:cNvSpPr>
          <p:nvPr>
            <p:ph type="subTitle" idx="1"/>
          </p:nvPr>
        </p:nvSpPr>
        <p:spPr>
          <a:xfrm>
            <a:off x="696035" y="3749720"/>
            <a:ext cx="7724633" cy="1752600"/>
          </a:xfrm>
        </p:spPr>
        <p:txBody>
          <a:bodyPr/>
          <a:lstStyle/>
          <a:p>
            <a:r>
              <a:rPr lang="en-US" sz="2600" dirty="0" smtClean="0"/>
              <a:t>“These Prophets and chosen Ones of God are the recipients and revealers of all the unchangeable attributes and names of God. They are the mirrors that truly and faithfully reflect the light of God.” </a:t>
            </a:r>
            <a:r>
              <a:rPr lang="en-US" sz="2000" dirty="0" smtClean="0"/>
              <a:t>(¶151)</a:t>
            </a:r>
            <a:endParaRPr lang="en-US" sz="2400" dirty="0"/>
          </a:p>
        </p:txBody>
      </p:sp>
      <p:sp>
        <p:nvSpPr>
          <p:cNvPr id="4" name="Slide Number Placeholder 3"/>
          <p:cNvSpPr>
            <a:spLocks noGrp="1"/>
          </p:cNvSpPr>
          <p:nvPr>
            <p:ph type="sldNum" sz="quarter" idx="12"/>
          </p:nvPr>
        </p:nvSpPr>
        <p:spPr/>
        <p:txBody>
          <a:bodyPr/>
          <a:lstStyle/>
          <a:p>
            <a:pPr>
              <a:defRPr/>
            </a:pPr>
            <a:fld id="{16F747D9-EB07-48CD-9B52-878F3C5EEEAA}" type="slidenum">
              <a:rPr lang="en-US" smtClean="0"/>
              <a:pPr>
                <a:defRPr/>
              </a:pPr>
              <a:t>27</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a:p>
        </p:txBody>
      </p:sp>
    </p:spTree>
    <p:extLst>
      <p:ext uri="{BB962C8B-B14F-4D97-AF65-F5344CB8AC3E}">
        <p14:creationId xmlns:p14="http://schemas.microsoft.com/office/powerpoint/2010/main" val="42134523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Manifestations of God</a:t>
            </a:r>
            <a:endParaRPr lang="en-US" dirty="0"/>
          </a:p>
        </p:txBody>
      </p:sp>
      <p:sp>
        <p:nvSpPr>
          <p:cNvPr id="3" name="Content Placeholder 2"/>
          <p:cNvSpPr>
            <a:spLocks noGrp="1"/>
          </p:cNvSpPr>
          <p:nvPr>
            <p:ph idx="1"/>
          </p:nvPr>
        </p:nvSpPr>
        <p:spPr/>
        <p:txBody>
          <a:bodyPr/>
          <a:lstStyle/>
          <a:p>
            <a:pPr>
              <a:spcBef>
                <a:spcPts val="1200"/>
              </a:spcBef>
            </a:pPr>
            <a:r>
              <a:rPr lang="en-US" sz="2400" dirty="0"/>
              <a:t>While God's essence is inaccessible, a subordinate form of knowledge </a:t>
            </a:r>
            <a:r>
              <a:rPr lang="en-US" sz="2400" dirty="0" smtClean="0"/>
              <a:t>of God is available through knowledge of the divine </a:t>
            </a:r>
            <a:r>
              <a:rPr lang="en-US" sz="2400" dirty="0"/>
              <a:t>messengers, known as Manifestations of God. </a:t>
            </a:r>
          </a:p>
          <a:p>
            <a:pPr>
              <a:spcBef>
                <a:spcPts val="1800"/>
              </a:spcBef>
            </a:pPr>
            <a:r>
              <a:rPr lang="en-US" sz="2400" dirty="0" smtClean="0"/>
              <a:t>Religion</a:t>
            </a:r>
            <a:r>
              <a:rPr lang="en-US" sz="2400" dirty="0"/>
              <a:t>, according to Bahá'u'lláh, is renewed periodically by Manifestations of God, people who are made perfect through divine intervention and whose teachings are the sources of the major world religions throughout history. </a:t>
            </a:r>
          </a:p>
          <a:p>
            <a:pPr>
              <a:spcBef>
                <a:spcPts val="1800"/>
              </a:spcBef>
            </a:pPr>
            <a:r>
              <a:rPr lang="en-US" sz="2400" dirty="0"/>
              <a:t>In the Book of Certitude, </a:t>
            </a:r>
            <a:r>
              <a:rPr lang="en-US" sz="2400" dirty="0" smtClean="0"/>
              <a:t>Bahá'u</a:t>
            </a:r>
            <a:r>
              <a:rPr lang="en-US" sz="2400" dirty="0"/>
              <a:t>'</a:t>
            </a:r>
            <a:r>
              <a:rPr lang="en-US" sz="2400" dirty="0" smtClean="0"/>
              <a:t>lláh </a:t>
            </a:r>
            <a:r>
              <a:rPr lang="en-US" sz="2400" dirty="0"/>
              <a:t>advanced what might be thought of as a theory of religious relativity</a:t>
            </a:r>
            <a:r>
              <a:rPr lang="en-US" sz="2400" dirty="0" smtClean="0"/>
              <a:t>.</a:t>
            </a:r>
            <a:endParaRPr lang="en-US" sz="2400" dirty="0"/>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28</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14357393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Progressive Revelation</a:t>
            </a:r>
            <a:endParaRPr lang="en-US" dirty="0"/>
          </a:p>
        </p:txBody>
      </p:sp>
      <p:sp>
        <p:nvSpPr>
          <p:cNvPr id="3" name="Content Placeholder 2"/>
          <p:cNvSpPr>
            <a:spLocks noGrp="1"/>
          </p:cNvSpPr>
          <p:nvPr>
            <p:ph idx="1"/>
          </p:nvPr>
        </p:nvSpPr>
        <p:spPr>
          <a:xfrm>
            <a:off x="457200" y="1600201"/>
            <a:ext cx="8229600" cy="1709670"/>
          </a:xfrm>
        </p:spPr>
        <p:txBody>
          <a:bodyPr/>
          <a:lstStyle/>
          <a:p>
            <a:r>
              <a:rPr lang="en-US" sz="2400" dirty="0" smtClean="0"/>
              <a:t>Religious </a:t>
            </a:r>
            <a:r>
              <a:rPr lang="en-US" sz="2400" dirty="0"/>
              <a:t>truth is revealed by God progressively and cyclically over time through a series of divine Messengers, and </a:t>
            </a:r>
            <a:r>
              <a:rPr lang="en-US" sz="2400" dirty="0" smtClean="0"/>
              <a:t>their </a:t>
            </a:r>
            <a:r>
              <a:rPr lang="en-US" sz="2400" dirty="0"/>
              <a:t>teachings are tailored to suit the needs of the time and place of their </a:t>
            </a:r>
            <a:r>
              <a:rPr lang="en-US" sz="2400" dirty="0" smtClean="0"/>
              <a:t>appearance.</a:t>
            </a:r>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29</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dirty="0"/>
          </a:p>
        </p:txBody>
      </p:sp>
      <p:sp>
        <p:nvSpPr>
          <p:cNvPr id="9" name="Content Placeholder 2"/>
          <p:cNvSpPr txBox="1">
            <a:spLocks/>
          </p:cNvSpPr>
          <p:nvPr/>
        </p:nvSpPr>
        <p:spPr bwMode="auto">
          <a:xfrm>
            <a:off x="493690" y="3229321"/>
            <a:ext cx="5921178" cy="2891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smtClean="0"/>
              <a:t>Bahá'u'lláh says that the "City of God" - i.e., the Divine Revelation - will be "renewed and </a:t>
            </a:r>
            <a:r>
              <a:rPr lang="en-US" sz="2400" dirty="0" err="1" smtClean="0"/>
              <a:t>readorned</a:t>
            </a:r>
            <a:r>
              <a:rPr lang="en-US" sz="2400" dirty="0" smtClean="0"/>
              <a:t>" about every thousand years</a:t>
            </a:r>
            <a:r>
              <a:rPr lang="en-US" sz="2000" dirty="0" smtClean="0"/>
              <a:t>(¶218)</a:t>
            </a:r>
            <a:r>
              <a:rPr lang="en-US" sz="2400" dirty="0" smtClean="0"/>
              <a:t>.</a:t>
            </a:r>
          </a:p>
          <a:p>
            <a:r>
              <a:rPr lang="en-US" sz="2400" dirty="0"/>
              <a:t>The doctrine of progressive revelation is central to the </a:t>
            </a:r>
            <a:r>
              <a:rPr lang="en-US" sz="2400" dirty="0"/>
              <a:t>Bahá'í </a:t>
            </a:r>
            <a:r>
              <a:rPr lang="en-US" sz="2400" dirty="0"/>
              <a:t>t</a:t>
            </a:r>
            <a:r>
              <a:rPr lang="en-US" sz="2400" dirty="0" smtClean="0"/>
              <a:t>heology </a:t>
            </a:r>
            <a:r>
              <a:rPr lang="en-US" sz="2400" dirty="0"/>
              <a:t>and metaphysics</a:t>
            </a:r>
            <a:r>
              <a:rPr lang="en-US" sz="2400" dirty="0" smtClean="0"/>
              <a:t>.</a:t>
            </a:r>
            <a:endParaRPr lang="en-US" sz="24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0605" y="3229321"/>
            <a:ext cx="2231613" cy="3459863"/>
          </a:xfrm>
          <a:prstGeom prst="rect">
            <a:avLst/>
          </a:prstGeom>
        </p:spPr>
      </p:pic>
    </p:spTree>
    <p:extLst>
      <p:ext uri="{BB962C8B-B14F-4D97-AF65-F5344CB8AC3E}">
        <p14:creationId xmlns:p14="http://schemas.microsoft.com/office/powerpoint/2010/main" val="33161822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(1)</a:t>
            </a:r>
            <a:endParaRPr lang="en-US" dirty="0"/>
          </a:p>
        </p:txBody>
      </p:sp>
      <p:sp>
        <p:nvSpPr>
          <p:cNvPr id="3" name="Content Placeholder 2"/>
          <p:cNvSpPr>
            <a:spLocks noGrp="1"/>
          </p:cNvSpPr>
          <p:nvPr>
            <p:ph idx="1"/>
          </p:nvPr>
        </p:nvSpPr>
        <p:spPr/>
        <p:txBody>
          <a:bodyPr/>
          <a:lstStyle/>
          <a:p>
            <a:pPr>
              <a:spcBef>
                <a:spcPts val="1200"/>
              </a:spcBef>
            </a:pPr>
            <a:r>
              <a:rPr lang="en-US" sz="2400" dirty="0" smtClean="0"/>
              <a:t>The Book of Certitude (</a:t>
            </a:r>
            <a:r>
              <a:rPr lang="en-US" sz="2400" dirty="0"/>
              <a:t>The </a:t>
            </a:r>
            <a:r>
              <a:rPr lang="en-US" sz="2400" dirty="0" smtClean="0"/>
              <a:t>Kitáb-i-Íqán</a:t>
            </a:r>
            <a:r>
              <a:rPr lang="en-US" sz="2400" dirty="0" smtClean="0"/>
              <a:t>) </a:t>
            </a:r>
            <a:r>
              <a:rPr lang="en-US" sz="2400" dirty="0"/>
              <a:t>is the 2nd most important book of the </a:t>
            </a:r>
            <a:r>
              <a:rPr lang="en-US" sz="2400" dirty="0"/>
              <a:t>Bahá'í </a:t>
            </a:r>
            <a:r>
              <a:rPr lang="en-US" sz="2400" dirty="0"/>
              <a:t>Writings.</a:t>
            </a:r>
          </a:p>
          <a:p>
            <a:pPr>
              <a:spcBef>
                <a:spcPts val="1200"/>
              </a:spcBef>
            </a:pPr>
            <a:r>
              <a:rPr lang="en-US" sz="2400" dirty="0"/>
              <a:t>It was revealed by Baha’u’llah in Baghdad, in </a:t>
            </a:r>
            <a:r>
              <a:rPr lang="en-US" sz="2400" dirty="0" smtClean="0"/>
              <a:t>January 1861.</a:t>
            </a:r>
            <a:endParaRPr lang="en-US" sz="2400" dirty="0"/>
          </a:p>
          <a:p>
            <a:pPr>
              <a:spcBef>
                <a:spcPts val="1200"/>
              </a:spcBef>
            </a:pPr>
            <a:r>
              <a:rPr lang="en-US" sz="2400" dirty="0" smtClean="0"/>
              <a:t>The Book </a:t>
            </a:r>
            <a:r>
              <a:rPr lang="en-US" sz="2400" dirty="0"/>
              <a:t>of Certitude is a work of exegesis, where non-transparent passages of the Bible and the Qur’an - parables, figurative speech, and apocalyptic visions </a:t>
            </a:r>
            <a:r>
              <a:rPr lang="en-US" sz="2400" dirty="0" smtClean="0"/>
              <a:t>- </a:t>
            </a:r>
            <a:r>
              <a:rPr lang="en-US" sz="2400" dirty="0"/>
              <a:t>are interpreted and given a new meaning</a:t>
            </a:r>
            <a:r>
              <a:rPr lang="en-US" sz="2400" dirty="0" smtClean="0"/>
              <a:t>.</a:t>
            </a:r>
          </a:p>
          <a:p>
            <a:pPr>
              <a:spcBef>
                <a:spcPts val="1200"/>
              </a:spcBef>
            </a:pPr>
            <a:r>
              <a:rPr lang="en-US" sz="2400" dirty="0" smtClean="0"/>
              <a:t>The </a:t>
            </a:r>
            <a:r>
              <a:rPr lang="en-US" sz="2400" dirty="0"/>
              <a:t>book </a:t>
            </a:r>
            <a:r>
              <a:rPr lang="en-US" sz="2400" dirty="0" smtClean="0"/>
              <a:t>rationalized </a:t>
            </a:r>
            <a:r>
              <a:rPr lang="en-US" sz="2400" dirty="0"/>
              <a:t>the </a:t>
            </a:r>
            <a:r>
              <a:rPr lang="en-US" sz="2400" dirty="0" smtClean="0"/>
              <a:t>eschatology and </a:t>
            </a:r>
            <a:r>
              <a:rPr lang="en-US" sz="2400" dirty="0"/>
              <a:t>became the doctrinal framework for the </a:t>
            </a:r>
            <a:r>
              <a:rPr lang="en-US" sz="2400" dirty="0"/>
              <a:t>Bahá'í </a:t>
            </a:r>
            <a:r>
              <a:rPr lang="en-US" sz="2400" dirty="0"/>
              <a:t>Faith</a:t>
            </a:r>
            <a:r>
              <a:rPr lang="en-US" sz="2400" dirty="0" smtClean="0"/>
              <a:t>. It also </a:t>
            </a:r>
            <a:r>
              <a:rPr lang="en-US" sz="2400" dirty="0"/>
              <a:t>provided an eschatological bridge into a new religious worldview.</a:t>
            </a:r>
          </a:p>
          <a:p>
            <a:endParaRPr lang="en-US" sz="2400" dirty="0"/>
          </a:p>
          <a:p>
            <a:endParaRPr lang="en-US" sz="2400" dirty="0"/>
          </a:p>
          <a:p>
            <a:pPr marL="0" indent="0">
              <a:buNone/>
            </a:pPr>
            <a:endParaRPr lang="en-US" sz="2400" dirty="0"/>
          </a:p>
          <a:p>
            <a:endParaRPr lang="en-US" sz="2400" dirty="0" smtClean="0"/>
          </a:p>
          <a:p>
            <a:endParaRPr lang="pt-PT" sz="2400" dirty="0"/>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3</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253479027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Manifestations of God</a:t>
            </a:r>
            <a:endParaRPr lang="en-US" dirty="0"/>
          </a:p>
        </p:txBody>
      </p:sp>
      <p:sp>
        <p:nvSpPr>
          <p:cNvPr id="3" name="Content Placeholder 2"/>
          <p:cNvSpPr>
            <a:spLocks noGrp="1"/>
          </p:cNvSpPr>
          <p:nvPr>
            <p:ph idx="1"/>
          </p:nvPr>
        </p:nvSpPr>
        <p:spPr/>
        <p:txBody>
          <a:bodyPr/>
          <a:lstStyle/>
          <a:p>
            <a:pPr marL="0" indent="0">
              <a:buNone/>
            </a:pPr>
            <a:r>
              <a:rPr lang="en-US" sz="2400" dirty="0" smtClean="0"/>
              <a:t>All Manifestations of God have similar lives:</a:t>
            </a:r>
          </a:p>
          <a:p>
            <a:pPr>
              <a:spcBef>
                <a:spcPts val="800"/>
              </a:spcBef>
            </a:pPr>
            <a:r>
              <a:rPr lang="en-US" sz="2400" dirty="0" smtClean="0"/>
              <a:t>They appear in times of moral and spiritual decadence.</a:t>
            </a:r>
          </a:p>
          <a:p>
            <a:pPr>
              <a:spcBef>
                <a:spcPts val="800"/>
              </a:spcBef>
            </a:pPr>
            <a:r>
              <a:rPr lang="en-US" sz="2400" dirty="0" smtClean="0"/>
              <a:t>Their appearance is not noticed.</a:t>
            </a:r>
          </a:p>
          <a:p>
            <a:pPr>
              <a:spcBef>
                <a:spcPts val="800"/>
              </a:spcBef>
            </a:pPr>
            <a:r>
              <a:rPr lang="en-US" sz="2400" dirty="0" smtClean="0"/>
              <a:t>Their teachings calls for a moral and spiritual reformation.</a:t>
            </a:r>
          </a:p>
          <a:p>
            <a:pPr>
              <a:spcBef>
                <a:spcPts val="800"/>
              </a:spcBef>
            </a:pPr>
            <a:r>
              <a:rPr lang="en-US" sz="2400" dirty="0" smtClean="0"/>
              <a:t>They face opposition from the clergy and political power.</a:t>
            </a:r>
          </a:p>
          <a:p>
            <a:pPr>
              <a:spcBef>
                <a:spcPts val="800"/>
              </a:spcBef>
            </a:pPr>
            <a:r>
              <a:rPr lang="en-US" sz="2400" dirty="0" smtClean="0"/>
              <a:t>They announced that another Manifestation would appear (or that they would return).</a:t>
            </a:r>
          </a:p>
          <a:p>
            <a:pPr>
              <a:spcBef>
                <a:spcPts val="800"/>
              </a:spcBef>
            </a:pPr>
            <a:r>
              <a:rPr lang="en-US" sz="2400" dirty="0" smtClean="0"/>
              <a:t>They are persecuted and sometimes killed.</a:t>
            </a:r>
          </a:p>
          <a:p>
            <a:pPr>
              <a:spcBef>
                <a:spcPts val="800"/>
              </a:spcBef>
            </a:pPr>
            <a:r>
              <a:rPr lang="en-US" sz="2400" dirty="0" smtClean="0"/>
              <a:t>Eventually their message prevails and is accepted.</a:t>
            </a:r>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30</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777634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Oneness of Manifestations</a:t>
            </a:r>
            <a:endParaRPr lang="en-US" dirty="0"/>
          </a:p>
        </p:txBody>
      </p:sp>
      <p:sp>
        <p:nvSpPr>
          <p:cNvPr id="3" name="Content Placeholder 2"/>
          <p:cNvSpPr>
            <a:spLocks noGrp="1"/>
          </p:cNvSpPr>
          <p:nvPr>
            <p:ph idx="1"/>
          </p:nvPr>
        </p:nvSpPr>
        <p:spPr>
          <a:xfrm>
            <a:off x="457199" y="3991429"/>
            <a:ext cx="5359707" cy="2134733"/>
          </a:xfrm>
        </p:spPr>
        <p:txBody>
          <a:bodyPr/>
          <a:lstStyle/>
          <a:p>
            <a:r>
              <a:rPr lang="en-US" sz="2400" dirty="0" smtClean="0"/>
              <a:t>We </a:t>
            </a:r>
            <a:r>
              <a:rPr lang="en-US" sz="2400" dirty="0"/>
              <a:t>have to recognize all Messengers of God. </a:t>
            </a:r>
            <a:endParaRPr lang="en-US" sz="2400" dirty="0" smtClean="0"/>
          </a:p>
          <a:p>
            <a:r>
              <a:rPr lang="en-US" sz="2400" dirty="0" smtClean="0"/>
              <a:t>If </a:t>
            </a:r>
            <a:r>
              <a:rPr lang="en-US" sz="2400" dirty="0"/>
              <a:t>a person rejects one Messenger of God, than he/she rejects all Messengers.</a:t>
            </a:r>
          </a:p>
          <a:p>
            <a:endParaRPr lang="pt-PT" sz="2400" dirty="0" smtClean="0"/>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31</a:t>
            </a:fld>
            <a:endParaRPr lang="en-US"/>
          </a:p>
        </p:txBody>
      </p:sp>
      <p:sp>
        <p:nvSpPr>
          <p:cNvPr id="5" name="Rectangle 4"/>
          <p:cNvSpPr/>
          <p:nvPr/>
        </p:nvSpPr>
        <p:spPr>
          <a:xfrm>
            <a:off x="464024" y="1657528"/>
            <a:ext cx="8202304" cy="1692771"/>
          </a:xfrm>
          <a:prstGeom prst="rect">
            <a:avLst/>
          </a:prstGeom>
          <a:solidFill>
            <a:schemeClr val="accent1">
              <a:lumMod val="20000"/>
              <a:lumOff val="80000"/>
            </a:schemeClr>
          </a:solidFill>
        </p:spPr>
        <p:txBody>
          <a:bodyPr wrap="square">
            <a:spAutoFit/>
          </a:bodyPr>
          <a:lstStyle/>
          <a:p>
            <a:pPr marL="180000">
              <a:spcBef>
                <a:spcPts val="600"/>
              </a:spcBef>
              <a:spcAft>
                <a:spcPts val="600"/>
              </a:spcAft>
            </a:pPr>
            <a:r>
              <a:rPr lang="en-US" sz="2600" i="1" dirty="0"/>
              <a:t>Inasmuch as these Birds of the Celestial Throne are all sent down from the heaven of the Will of God, and as they all arise to proclaim His irresistible Faith, they therefore are regarded as one soul and the same person. </a:t>
            </a:r>
            <a:r>
              <a:rPr lang="en-US" sz="2000" dirty="0"/>
              <a:t>(¶161)</a:t>
            </a:r>
            <a:endParaRPr lang="en-US" sz="2600" dirty="0"/>
          </a:p>
        </p:txBody>
      </p:sp>
      <p:sp>
        <p:nvSpPr>
          <p:cNvPr id="7" name="Date Placeholder 6"/>
          <p:cNvSpPr>
            <a:spLocks noGrp="1"/>
          </p:cNvSpPr>
          <p:nvPr>
            <p:ph type="dt" sz="half" idx="10"/>
          </p:nvPr>
        </p:nvSpPr>
        <p:spPr/>
        <p:txBody>
          <a:bodyPr/>
          <a:lstStyle/>
          <a:p>
            <a:pPr>
              <a:defRPr/>
            </a:pPr>
            <a:r>
              <a:rPr lang="pt-PT" smtClean="0"/>
              <a:t>Marco Oliveira</a:t>
            </a:r>
            <a:endParaRPr lang="en-US" dirty="0"/>
          </a:p>
        </p:txBody>
      </p:sp>
      <p:sp>
        <p:nvSpPr>
          <p:cNvPr id="8" name="Rectangle 7"/>
          <p:cNvSpPr/>
          <p:nvPr/>
        </p:nvSpPr>
        <p:spPr>
          <a:xfrm>
            <a:off x="5687048" y="4031552"/>
            <a:ext cx="3109222" cy="2123658"/>
          </a:xfrm>
          <a:prstGeom prst="rect">
            <a:avLst/>
          </a:prstGeom>
          <a:noFill/>
        </p:spPr>
        <p:txBody>
          <a:bodyPr wrap="square" lIns="91440" tIns="45720" rIns="91440" bIns="45720">
            <a:spAutoFit/>
          </a:bodyPr>
          <a:lstStyle/>
          <a:p>
            <a:pPr algn="ctr"/>
            <a:r>
              <a:rPr lang="en-US" sz="66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All or nothing</a:t>
            </a:r>
            <a:endParaRPr lang="pt-PT" sz="66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val="309101331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connection to God</a:t>
            </a:r>
            <a:endParaRPr lang="en-US" dirty="0"/>
          </a:p>
        </p:txBody>
      </p:sp>
      <p:sp>
        <p:nvSpPr>
          <p:cNvPr id="3" name="Content Placeholder 2"/>
          <p:cNvSpPr>
            <a:spLocks noGrp="1"/>
          </p:cNvSpPr>
          <p:nvPr>
            <p:ph idx="1"/>
          </p:nvPr>
        </p:nvSpPr>
        <p:spPr>
          <a:xfrm>
            <a:off x="464024" y="4050173"/>
            <a:ext cx="5486400" cy="2004923"/>
          </a:xfrm>
        </p:spPr>
        <p:txBody>
          <a:bodyPr/>
          <a:lstStyle/>
          <a:p>
            <a:r>
              <a:rPr lang="en-US" sz="2400" dirty="0" smtClean="0"/>
              <a:t>The </a:t>
            </a:r>
            <a:r>
              <a:rPr lang="en-US" sz="2400" dirty="0"/>
              <a:t>Manifestations of </a:t>
            </a:r>
            <a:r>
              <a:rPr lang="en-US" sz="2400" dirty="0" smtClean="0"/>
              <a:t>God are </a:t>
            </a:r>
            <a:r>
              <a:rPr lang="en-US" sz="2400" dirty="0"/>
              <a:t>the mirrors of divine attributes and the supreme reflection of divine Truth in the realm of created reality.</a:t>
            </a:r>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32</a:t>
            </a:fld>
            <a:endParaRPr lang="en-US"/>
          </a:p>
        </p:txBody>
      </p:sp>
      <p:sp>
        <p:nvSpPr>
          <p:cNvPr id="5" name="Rectangle 4"/>
          <p:cNvSpPr/>
          <p:nvPr/>
        </p:nvSpPr>
        <p:spPr>
          <a:xfrm>
            <a:off x="464024" y="1657528"/>
            <a:ext cx="8202304" cy="2092881"/>
          </a:xfrm>
          <a:prstGeom prst="rect">
            <a:avLst/>
          </a:prstGeom>
          <a:solidFill>
            <a:schemeClr val="accent1">
              <a:lumMod val="20000"/>
              <a:lumOff val="80000"/>
            </a:schemeClr>
          </a:solidFill>
        </p:spPr>
        <p:txBody>
          <a:bodyPr wrap="square">
            <a:spAutoFit/>
          </a:bodyPr>
          <a:lstStyle/>
          <a:p>
            <a:pPr marL="180000">
              <a:spcBef>
                <a:spcPts val="600"/>
              </a:spcBef>
              <a:spcAft>
                <a:spcPts val="600"/>
              </a:spcAft>
            </a:pPr>
            <a:r>
              <a:rPr lang="en-US" sz="2600" i="1" dirty="0"/>
              <a:t>Therefore, </a:t>
            </a:r>
            <a:r>
              <a:rPr lang="en-US" sz="2600" i="1" dirty="0" smtClean="0"/>
              <a:t>whosoever </a:t>
            </a:r>
            <a:r>
              <a:rPr lang="en-US" sz="2600" i="1" dirty="0"/>
              <a:t>... hath recognized and attained unto the presence of these glorious, these resplendent and most excellent Luminaries, hath verily attained unto the "Presence of God" Himself, and entered the city of eternal and immortal life. </a:t>
            </a:r>
            <a:r>
              <a:rPr lang="en-US" sz="2000" dirty="0"/>
              <a:t>(¶151)</a:t>
            </a:r>
          </a:p>
        </p:txBody>
      </p:sp>
      <p:sp>
        <p:nvSpPr>
          <p:cNvPr id="7" name="Date Placeholder 6"/>
          <p:cNvSpPr>
            <a:spLocks noGrp="1"/>
          </p:cNvSpPr>
          <p:nvPr>
            <p:ph type="dt" sz="half" idx="10"/>
          </p:nvPr>
        </p:nvSpPr>
        <p:spPr/>
        <p:txBody>
          <a:bodyPr/>
          <a:lstStyle/>
          <a:p>
            <a:pPr>
              <a:defRPr/>
            </a:pPr>
            <a:r>
              <a:rPr lang="pt-PT" smtClean="0"/>
              <a:t>Marco Oliveira</a:t>
            </a:r>
            <a:endParaRPr lang="en-US" dirty="0"/>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1447" r="8680"/>
          <a:stretch/>
        </p:blipFill>
        <p:spPr>
          <a:xfrm>
            <a:off x="6233094" y="4050173"/>
            <a:ext cx="2433234" cy="2284757"/>
          </a:xfrm>
          <a:prstGeom prst="rect">
            <a:avLst/>
          </a:prstGeom>
        </p:spPr>
      </p:pic>
    </p:spTree>
    <p:extLst>
      <p:ext uri="{BB962C8B-B14F-4D97-AF65-F5344CB8AC3E}">
        <p14:creationId xmlns:p14="http://schemas.microsoft.com/office/powerpoint/2010/main" val="138875834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twofold station</a:t>
            </a:r>
            <a:endParaRPr lang="en-US" dirty="0"/>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33</a:t>
            </a:fld>
            <a:endParaRPr lang="en-US"/>
          </a:p>
        </p:txBody>
      </p:sp>
      <p:sp>
        <p:nvSpPr>
          <p:cNvPr id="5" name="Rectangle 4"/>
          <p:cNvSpPr/>
          <p:nvPr/>
        </p:nvSpPr>
        <p:spPr>
          <a:xfrm>
            <a:off x="464024" y="1657528"/>
            <a:ext cx="8202304" cy="1723549"/>
          </a:xfrm>
          <a:prstGeom prst="rect">
            <a:avLst/>
          </a:prstGeom>
          <a:solidFill>
            <a:schemeClr val="accent1">
              <a:lumMod val="20000"/>
              <a:lumOff val="80000"/>
            </a:schemeClr>
          </a:solidFill>
        </p:spPr>
        <p:txBody>
          <a:bodyPr wrap="square">
            <a:spAutoFit/>
          </a:bodyPr>
          <a:lstStyle/>
          <a:p>
            <a:pPr marL="180000">
              <a:spcBef>
                <a:spcPts val="600"/>
              </a:spcBef>
              <a:spcAft>
                <a:spcPts val="600"/>
              </a:spcAft>
            </a:pPr>
            <a:r>
              <a:rPr lang="en-US" sz="2600" i="1" dirty="0"/>
              <a:t>One is the station of pure abstraction and essential unity.  In this respect, if thou </a:t>
            </a:r>
            <a:r>
              <a:rPr lang="en-US" sz="2600" i="1" dirty="0" err="1"/>
              <a:t>callest</a:t>
            </a:r>
            <a:r>
              <a:rPr lang="en-US" sz="2600" i="1" dirty="0"/>
              <a:t> them all by one name, and dost ascribe to them the same attribute, thou hast not erred from the truth. </a:t>
            </a:r>
            <a:r>
              <a:rPr lang="en-US" sz="2000" dirty="0"/>
              <a:t>(¶161)</a:t>
            </a:r>
          </a:p>
        </p:txBody>
      </p:sp>
      <p:sp>
        <p:nvSpPr>
          <p:cNvPr id="7" name="Rectangle 6"/>
          <p:cNvSpPr/>
          <p:nvPr/>
        </p:nvSpPr>
        <p:spPr>
          <a:xfrm>
            <a:off x="464024" y="3888115"/>
            <a:ext cx="8202304" cy="2092881"/>
          </a:xfrm>
          <a:prstGeom prst="rect">
            <a:avLst/>
          </a:prstGeom>
          <a:solidFill>
            <a:schemeClr val="accent1">
              <a:lumMod val="20000"/>
              <a:lumOff val="80000"/>
            </a:schemeClr>
          </a:solidFill>
        </p:spPr>
        <p:txBody>
          <a:bodyPr wrap="square">
            <a:spAutoFit/>
          </a:bodyPr>
          <a:lstStyle/>
          <a:p>
            <a:pPr marL="180000">
              <a:spcBef>
                <a:spcPts val="600"/>
              </a:spcBef>
              <a:spcAft>
                <a:spcPts val="600"/>
              </a:spcAft>
            </a:pPr>
            <a:r>
              <a:rPr lang="en-US" sz="2600" i="1" dirty="0"/>
              <a:t>The other is the station of distinction, and </a:t>
            </a:r>
            <a:r>
              <a:rPr lang="en-US" sz="2600" i="1" dirty="0" err="1"/>
              <a:t>pertaineth</a:t>
            </a:r>
            <a:r>
              <a:rPr lang="en-US" sz="2600" i="1" dirty="0"/>
              <a:t> to the world of creation and to the limitations thereof.  In this respect, each Manifestation of God hath a distinct individuality, a definitely prescribed mission, a predestined Revelation... </a:t>
            </a:r>
            <a:r>
              <a:rPr lang="en-US" sz="2000" dirty="0"/>
              <a:t>(¶191)</a:t>
            </a:r>
          </a:p>
        </p:txBody>
      </p:sp>
      <p:sp>
        <p:nvSpPr>
          <p:cNvPr id="9" name="Date Placeholder 8"/>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322979497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p:cNvSpPr/>
          <p:nvPr/>
        </p:nvSpPr>
        <p:spPr>
          <a:xfrm>
            <a:off x="2430297" y="1790840"/>
            <a:ext cx="4305300" cy="425767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2352035" y="3856817"/>
            <a:ext cx="4461823" cy="1262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p:cNvSpPr/>
          <p:nvPr/>
        </p:nvSpPr>
        <p:spPr>
          <a:xfrm>
            <a:off x="2311091" y="1666258"/>
            <a:ext cx="4535962" cy="4507361"/>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smtClean="0"/>
              <a:t>A twofold station</a:t>
            </a:r>
            <a:endParaRPr lang="en-US" dirty="0"/>
          </a:p>
        </p:txBody>
      </p:sp>
      <p:sp>
        <p:nvSpPr>
          <p:cNvPr id="4" name="Date Placeholder 3"/>
          <p:cNvSpPr>
            <a:spLocks noGrp="1"/>
          </p:cNvSpPr>
          <p:nvPr>
            <p:ph type="dt" sz="half" idx="10"/>
          </p:nvPr>
        </p:nvSpPr>
        <p:spPr/>
        <p:txBody>
          <a:bodyPr/>
          <a:lstStyle/>
          <a:p>
            <a:pPr>
              <a:defRPr/>
            </a:pPr>
            <a:r>
              <a:rPr lang="en-US" dirty="0" smtClean="0"/>
              <a:t>Marco Oliveira</a:t>
            </a:r>
            <a:endParaRPr lang="en-US" dirty="0"/>
          </a:p>
        </p:txBody>
      </p:sp>
      <p:sp>
        <p:nvSpPr>
          <p:cNvPr id="6" name="Slide Number Placeholder 5"/>
          <p:cNvSpPr>
            <a:spLocks noGrp="1"/>
          </p:cNvSpPr>
          <p:nvPr>
            <p:ph type="sldNum" sz="quarter" idx="12"/>
          </p:nvPr>
        </p:nvSpPr>
        <p:spPr/>
        <p:txBody>
          <a:bodyPr/>
          <a:lstStyle/>
          <a:p>
            <a:pPr>
              <a:defRPr/>
            </a:pPr>
            <a:fld id="{C72A4EE4-B3BE-411B-90F0-0CA5DC032A38}" type="slidenum">
              <a:rPr lang="en-US" smtClean="0"/>
              <a:pPr>
                <a:defRPr/>
              </a:pPr>
              <a:t>34</a:t>
            </a:fld>
            <a:endParaRPr lang="en-US" dirty="0"/>
          </a:p>
        </p:txBody>
      </p:sp>
      <p:sp>
        <p:nvSpPr>
          <p:cNvPr id="8" name="TextBox 7"/>
          <p:cNvSpPr txBox="1"/>
          <p:nvPr/>
        </p:nvSpPr>
        <p:spPr>
          <a:xfrm>
            <a:off x="3458637" y="2293694"/>
            <a:ext cx="2240870" cy="1446550"/>
          </a:xfrm>
          <a:prstGeom prst="rect">
            <a:avLst/>
          </a:prstGeom>
          <a:noFill/>
        </p:spPr>
        <p:txBody>
          <a:bodyPr wrap="none" rtlCol="0">
            <a:spAutoFit/>
          </a:bodyPr>
          <a:lstStyle/>
          <a:p>
            <a:pPr algn="ctr"/>
            <a:r>
              <a:rPr lang="en-US" sz="4400" b="1" dirty="0" smtClean="0">
                <a:solidFill>
                  <a:schemeClr val="bg1"/>
                </a:solidFill>
              </a:rPr>
              <a:t>Essential</a:t>
            </a:r>
          </a:p>
          <a:p>
            <a:pPr algn="ctr"/>
            <a:r>
              <a:rPr lang="en-US" sz="4400" b="1" dirty="0" smtClean="0">
                <a:solidFill>
                  <a:schemeClr val="bg1"/>
                </a:solidFill>
              </a:rPr>
              <a:t>Unity</a:t>
            </a:r>
            <a:endParaRPr lang="en-US" sz="4400" b="1" dirty="0">
              <a:solidFill>
                <a:schemeClr val="bg1"/>
              </a:solidFill>
            </a:endParaRPr>
          </a:p>
        </p:txBody>
      </p:sp>
      <p:sp>
        <p:nvSpPr>
          <p:cNvPr id="10" name="TextBox 9"/>
          <p:cNvSpPr txBox="1"/>
          <p:nvPr/>
        </p:nvSpPr>
        <p:spPr>
          <a:xfrm>
            <a:off x="3229018" y="4418932"/>
            <a:ext cx="2707857" cy="769441"/>
          </a:xfrm>
          <a:prstGeom prst="rect">
            <a:avLst/>
          </a:prstGeom>
          <a:noFill/>
        </p:spPr>
        <p:txBody>
          <a:bodyPr wrap="none" rtlCol="0">
            <a:spAutoFit/>
          </a:bodyPr>
          <a:lstStyle/>
          <a:p>
            <a:pPr algn="ctr"/>
            <a:r>
              <a:rPr lang="en-US" sz="4400" b="1" dirty="0" smtClean="0">
                <a:solidFill>
                  <a:schemeClr val="bg1"/>
                </a:solidFill>
              </a:rPr>
              <a:t>Distinction</a:t>
            </a:r>
            <a:endParaRPr lang="en-US" sz="4400" b="1" dirty="0">
              <a:solidFill>
                <a:schemeClr val="bg1"/>
              </a:solidFill>
            </a:endParaRPr>
          </a:p>
        </p:txBody>
      </p:sp>
    </p:spTree>
    <p:extLst>
      <p:ext uri="{BB962C8B-B14F-4D97-AF65-F5344CB8AC3E}">
        <p14:creationId xmlns:p14="http://schemas.microsoft.com/office/powerpoint/2010/main" val="9817281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Opposition and persecution</a:t>
            </a:r>
            <a:endParaRPr lang="en-US" dirty="0"/>
          </a:p>
        </p:txBody>
      </p:sp>
      <p:sp>
        <p:nvSpPr>
          <p:cNvPr id="3" name="Content Placeholder 2"/>
          <p:cNvSpPr>
            <a:spLocks noGrp="1"/>
          </p:cNvSpPr>
          <p:nvPr>
            <p:ph idx="1"/>
          </p:nvPr>
        </p:nvSpPr>
        <p:spPr>
          <a:xfrm>
            <a:off x="457198" y="3773512"/>
            <a:ext cx="4107977" cy="2468562"/>
          </a:xfrm>
        </p:spPr>
        <p:txBody>
          <a:bodyPr/>
          <a:lstStyle/>
          <a:p>
            <a:r>
              <a:rPr lang="en-US" sz="2400" dirty="0" smtClean="0"/>
              <a:t>The Manifestations of God always face opposition from the clergy and the people. </a:t>
            </a:r>
          </a:p>
          <a:p>
            <a:pPr>
              <a:spcBef>
                <a:spcPts val="1800"/>
              </a:spcBef>
            </a:pPr>
            <a:r>
              <a:rPr lang="en-US" sz="2400" dirty="0" smtClean="0"/>
              <a:t>They are persecuted and sometimes killed.</a:t>
            </a:r>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35</a:t>
            </a:fld>
            <a:endParaRPr lang="en-US"/>
          </a:p>
        </p:txBody>
      </p:sp>
      <p:sp>
        <p:nvSpPr>
          <p:cNvPr id="5" name="Rectangle 4"/>
          <p:cNvSpPr/>
          <p:nvPr/>
        </p:nvSpPr>
        <p:spPr>
          <a:xfrm>
            <a:off x="464024" y="1657528"/>
            <a:ext cx="8202304" cy="1692771"/>
          </a:xfrm>
          <a:prstGeom prst="rect">
            <a:avLst/>
          </a:prstGeom>
          <a:solidFill>
            <a:schemeClr val="accent1">
              <a:lumMod val="20000"/>
              <a:lumOff val="80000"/>
            </a:schemeClr>
          </a:solidFill>
        </p:spPr>
        <p:txBody>
          <a:bodyPr wrap="square">
            <a:spAutoFit/>
          </a:bodyPr>
          <a:lstStyle/>
          <a:p>
            <a:pPr marL="180000">
              <a:spcBef>
                <a:spcPts val="600"/>
              </a:spcBef>
              <a:spcAft>
                <a:spcPts val="600"/>
              </a:spcAft>
            </a:pPr>
            <a:r>
              <a:rPr lang="en-US" sz="2600" i="1" dirty="0"/>
              <a:t>Moreover, consider the hardships and the bitterness of the lives of those Revealers of the divine Beauty.  Reflect, how single-handed and alone they faced the world and all its peoples, and promulgated the Law of </a:t>
            </a:r>
            <a:r>
              <a:rPr lang="en-US" sz="2600" i="1" dirty="0" smtClean="0"/>
              <a:t>God! </a:t>
            </a:r>
            <a:r>
              <a:rPr lang="en-US" sz="2000" dirty="0"/>
              <a:t>(¶47)</a:t>
            </a:r>
          </a:p>
        </p:txBody>
      </p:sp>
      <p:sp>
        <p:nvSpPr>
          <p:cNvPr id="7" name="Date Placeholder 6"/>
          <p:cNvSpPr>
            <a:spLocks noGrp="1"/>
          </p:cNvSpPr>
          <p:nvPr>
            <p:ph type="dt" sz="half" idx="10"/>
          </p:nvPr>
        </p:nvSpPr>
        <p:spPr/>
        <p:txBody>
          <a:bodyPr/>
          <a:lstStyle/>
          <a:p>
            <a:pPr>
              <a:defRPr/>
            </a:pPr>
            <a:r>
              <a:rPr lang="pt-PT" smtClean="0"/>
              <a:t>Marco Oliveira</a:t>
            </a:r>
            <a:endParaRPr lang="en-US" dirty="0"/>
          </a:p>
        </p:txBody>
      </p:sp>
      <p:pic>
        <p:nvPicPr>
          <p:cNvPr id="3074" name="Picture 2" descr="Imagem relacionada"/>
          <p:cNvPicPr>
            <a:picLocks noChangeAspect="1" noChangeArrowheads="1"/>
          </p:cNvPicPr>
          <p:nvPr/>
        </p:nvPicPr>
        <p:blipFill rotWithShape="1">
          <a:blip r:embed="rId3">
            <a:extLst>
              <a:ext uri="{28A0092B-C50C-407E-A947-70E740481C1C}">
                <a14:useLocalDpi xmlns:a14="http://schemas.microsoft.com/office/drawing/2010/main" val="0"/>
              </a:ext>
            </a:extLst>
          </a:blip>
          <a:srcRect r="10561"/>
          <a:stretch/>
        </p:blipFill>
        <p:spPr bwMode="auto">
          <a:xfrm>
            <a:off x="4565176" y="3773510"/>
            <a:ext cx="4578824" cy="3074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98232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twofold language</a:t>
            </a:r>
            <a:endParaRPr lang="en-US" dirty="0"/>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36</a:t>
            </a:fld>
            <a:endParaRPr lang="en-US"/>
          </a:p>
        </p:txBody>
      </p:sp>
      <p:sp>
        <p:nvSpPr>
          <p:cNvPr id="5" name="Rectangle 4"/>
          <p:cNvSpPr/>
          <p:nvPr/>
        </p:nvSpPr>
        <p:spPr>
          <a:xfrm>
            <a:off x="464024" y="1657528"/>
            <a:ext cx="8202304" cy="2092881"/>
          </a:xfrm>
          <a:prstGeom prst="rect">
            <a:avLst/>
          </a:prstGeom>
          <a:solidFill>
            <a:schemeClr val="accent1">
              <a:lumMod val="20000"/>
              <a:lumOff val="80000"/>
            </a:schemeClr>
          </a:solidFill>
        </p:spPr>
        <p:txBody>
          <a:bodyPr wrap="square">
            <a:spAutoFit/>
          </a:bodyPr>
          <a:lstStyle/>
          <a:p>
            <a:pPr marL="180000">
              <a:spcBef>
                <a:spcPts val="600"/>
              </a:spcBef>
              <a:spcAft>
                <a:spcPts val="600"/>
              </a:spcAft>
            </a:pPr>
            <a:r>
              <a:rPr lang="en-US" sz="2600" i="1" dirty="0"/>
              <a:t>One language, the outward language, is devoid of allusions, is unconcealed and unveiled; that it may be a guiding lamp and a beaconing light whereby wayfarers may attain the heights of holiness, </a:t>
            </a:r>
            <a:r>
              <a:rPr lang="en-US" sz="2600" i="1" dirty="0" smtClean="0"/>
              <a:t>and </a:t>
            </a:r>
            <a:r>
              <a:rPr lang="en-US" sz="2600" i="1" dirty="0"/>
              <a:t>seekers may advance into the realm of eternal reunion. </a:t>
            </a:r>
            <a:r>
              <a:rPr lang="en-US" sz="2000" dirty="0"/>
              <a:t>(¶283)</a:t>
            </a:r>
          </a:p>
        </p:txBody>
      </p:sp>
      <p:sp>
        <p:nvSpPr>
          <p:cNvPr id="7" name="Rectangle 6"/>
          <p:cNvSpPr/>
          <p:nvPr/>
        </p:nvSpPr>
        <p:spPr>
          <a:xfrm>
            <a:off x="464024" y="4386895"/>
            <a:ext cx="8202304" cy="1600438"/>
          </a:xfrm>
          <a:prstGeom prst="rect">
            <a:avLst/>
          </a:prstGeom>
          <a:solidFill>
            <a:schemeClr val="accent1">
              <a:lumMod val="20000"/>
              <a:lumOff val="80000"/>
            </a:schemeClr>
          </a:solidFill>
        </p:spPr>
        <p:txBody>
          <a:bodyPr wrap="square">
            <a:spAutoFit/>
          </a:bodyPr>
          <a:lstStyle/>
          <a:p>
            <a:pPr marL="180000">
              <a:spcBef>
                <a:spcPts val="600"/>
              </a:spcBef>
              <a:spcAft>
                <a:spcPts val="600"/>
              </a:spcAft>
            </a:pPr>
            <a:r>
              <a:rPr lang="en-US" sz="2600" i="1" dirty="0"/>
              <a:t>The other language is veiled and concealed, so that whatever </a:t>
            </a:r>
            <a:r>
              <a:rPr lang="en-US" sz="2600" i="1" dirty="0" err="1"/>
              <a:t>lieth</a:t>
            </a:r>
            <a:r>
              <a:rPr lang="en-US" sz="2600" i="1" dirty="0"/>
              <a:t> hidden in the heart of the malevolent may be made manifest and their innermost being be disclosed. </a:t>
            </a:r>
            <a:r>
              <a:rPr lang="en-US" sz="2000" dirty="0"/>
              <a:t>(¶283)</a:t>
            </a:r>
          </a:p>
        </p:txBody>
      </p:sp>
      <p:sp>
        <p:nvSpPr>
          <p:cNvPr id="6" name="Date Placeholder 5"/>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256829999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2157109" y="2264735"/>
            <a:ext cx="4713667" cy="1547411"/>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Outward language</a:t>
            </a:r>
          </a:p>
          <a:p>
            <a:pPr algn="ctr"/>
            <a:r>
              <a:rPr lang="en-US" sz="2400" b="1" dirty="0"/>
              <a:t>(devoid of allusions, </a:t>
            </a:r>
          </a:p>
          <a:p>
            <a:pPr algn="ctr"/>
            <a:r>
              <a:rPr lang="en-US" sz="2400" b="1" dirty="0"/>
              <a:t>unconcealed and unveiled</a:t>
            </a:r>
            <a:r>
              <a:rPr lang="en-US" sz="2400" b="1" dirty="0" smtClean="0"/>
              <a:t>)</a:t>
            </a:r>
            <a:endParaRPr lang="pt-PT" sz="2400" b="1" dirty="0"/>
          </a:p>
        </p:txBody>
      </p:sp>
      <p:sp>
        <p:nvSpPr>
          <p:cNvPr id="10" name="Rounded Rectangle 9"/>
          <p:cNvSpPr/>
          <p:nvPr/>
        </p:nvSpPr>
        <p:spPr>
          <a:xfrm>
            <a:off x="2157109" y="3949779"/>
            <a:ext cx="4713667" cy="1313337"/>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4000" b="1" dirty="0" err="1"/>
              <a:t>Inner</a:t>
            </a:r>
            <a:r>
              <a:rPr lang="pt-PT" sz="4000" b="1" dirty="0"/>
              <a:t> </a:t>
            </a:r>
            <a:r>
              <a:rPr lang="pt-PT" sz="4000" b="1" dirty="0" err="1"/>
              <a:t>language</a:t>
            </a:r>
            <a:endParaRPr lang="pt-PT" sz="4000" b="1" dirty="0"/>
          </a:p>
          <a:p>
            <a:pPr algn="ctr"/>
            <a:r>
              <a:rPr lang="pt-PT" sz="2400" b="1" dirty="0"/>
              <a:t>(</a:t>
            </a:r>
            <a:r>
              <a:rPr lang="pt-PT" sz="2400" b="1" dirty="0" err="1"/>
              <a:t>veiled</a:t>
            </a:r>
            <a:r>
              <a:rPr lang="pt-PT" sz="2400" b="1" dirty="0"/>
              <a:t> </a:t>
            </a:r>
            <a:r>
              <a:rPr lang="pt-PT" sz="2400" b="1" dirty="0" err="1"/>
              <a:t>and</a:t>
            </a:r>
            <a:r>
              <a:rPr lang="pt-PT" sz="2400" b="1" dirty="0"/>
              <a:t> </a:t>
            </a:r>
            <a:r>
              <a:rPr lang="pt-PT" sz="2400" b="1" dirty="0" err="1"/>
              <a:t>concealed</a:t>
            </a:r>
            <a:r>
              <a:rPr lang="pt-PT" sz="2400" b="1" dirty="0"/>
              <a:t>)</a:t>
            </a:r>
          </a:p>
        </p:txBody>
      </p:sp>
      <p:sp>
        <p:nvSpPr>
          <p:cNvPr id="2" name="Title 1"/>
          <p:cNvSpPr>
            <a:spLocks noGrp="1"/>
          </p:cNvSpPr>
          <p:nvPr>
            <p:ph type="title"/>
          </p:nvPr>
        </p:nvSpPr>
        <p:spPr/>
        <p:txBody>
          <a:bodyPr/>
          <a:lstStyle/>
          <a:p>
            <a:r>
              <a:rPr lang="en-US" dirty="0"/>
              <a:t>A twofold language</a:t>
            </a:r>
            <a:endParaRPr lang="pt-PT" dirty="0"/>
          </a:p>
        </p:txBody>
      </p:sp>
      <p:sp>
        <p:nvSpPr>
          <p:cNvPr id="4" name="Date Placeholder 3"/>
          <p:cNvSpPr>
            <a:spLocks noGrp="1"/>
          </p:cNvSpPr>
          <p:nvPr>
            <p:ph type="dt" sz="half" idx="10"/>
          </p:nvPr>
        </p:nvSpPr>
        <p:spPr/>
        <p:txBody>
          <a:bodyPr/>
          <a:lstStyle/>
          <a:p>
            <a:pPr>
              <a:defRPr/>
            </a:pPr>
            <a:r>
              <a:rPr lang="pt-PT" smtClean="0"/>
              <a:t>Marco Oliveira</a:t>
            </a:r>
            <a:endParaRPr lang="en-US" dirty="0"/>
          </a:p>
        </p:txBody>
      </p:sp>
      <p:sp>
        <p:nvSpPr>
          <p:cNvPr id="6" name="Slide Number Placeholder 5"/>
          <p:cNvSpPr>
            <a:spLocks noGrp="1"/>
          </p:cNvSpPr>
          <p:nvPr>
            <p:ph type="sldNum" sz="quarter" idx="12"/>
          </p:nvPr>
        </p:nvSpPr>
        <p:spPr/>
        <p:txBody>
          <a:bodyPr/>
          <a:lstStyle/>
          <a:p>
            <a:pPr>
              <a:defRPr/>
            </a:pPr>
            <a:fld id="{C72A4EE4-B3BE-411B-90F0-0CA5DC032A38}" type="slidenum">
              <a:rPr lang="en-US" smtClean="0"/>
              <a:pPr>
                <a:defRPr/>
              </a:pPr>
              <a:t>37</a:t>
            </a:fld>
            <a:endParaRPr lang="en-US"/>
          </a:p>
        </p:txBody>
      </p:sp>
      <p:sp>
        <p:nvSpPr>
          <p:cNvPr id="13" name="Rounded Rectangle 12"/>
          <p:cNvSpPr/>
          <p:nvPr/>
        </p:nvSpPr>
        <p:spPr>
          <a:xfrm>
            <a:off x="1977055" y="2126511"/>
            <a:ext cx="5093445" cy="3306726"/>
          </a:xfrm>
          <a:prstGeom prst="roundRect">
            <a:avLst>
              <a:gd name="adj" fmla="val 734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Tree>
    <p:extLst>
      <p:ext uri="{BB962C8B-B14F-4D97-AF65-F5344CB8AC3E}">
        <p14:creationId xmlns:p14="http://schemas.microsoft.com/office/powerpoint/2010/main" val="38647211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interpretations</a:t>
            </a:r>
            <a:endParaRPr lang="en-US" dirty="0"/>
          </a:p>
        </p:txBody>
      </p:sp>
      <p:sp>
        <p:nvSpPr>
          <p:cNvPr id="3" name="Content Placeholder 2"/>
          <p:cNvSpPr>
            <a:spLocks noGrp="1"/>
          </p:cNvSpPr>
          <p:nvPr>
            <p:ph idx="1"/>
          </p:nvPr>
        </p:nvSpPr>
        <p:spPr>
          <a:xfrm>
            <a:off x="457200" y="1600200"/>
            <a:ext cx="8229600" cy="4710448"/>
          </a:xfrm>
        </p:spPr>
        <p:txBody>
          <a:bodyPr/>
          <a:lstStyle/>
          <a:p>
            <a:r>
              <a:rPr lang="en-US" sz="2400" dirty="0"/>
              <a:t>Bahá'u'lláh </a:t>
            </a:r>
            <a:r>
              <a:rPr lang="en-US" sz="2400" dirty="0" smtClean="0"/>
              <a:t>logically </a:t>
            </a:r>
            <a:r>
              <a:rPr lang="en-US" sz="2400" dirty="0"/>
              <a:t>demonstrates the </a:t>
            </a:r>
            <a:r>
              <a:rPr lang="en-US" sz="2400" dirty="0" smtClean="0"/>
              <a:t>existence of </a:t>
            </a:r>
            <a:r>
              <a:rPr lang="en-US" sz="2400" dirty="0"/>
              <a:t>figurative language in the </a:t>
            </a:r>
            <a:r>
              <a:rPr lang="en-US" sz="2400" dirty="0" smtClean="0"/>
              <a:t>Scriptures, </a:t>
            </a:r>
            <a:r>
              <a:rPr lang="en-US" sz="2400" dirty="0"/>
              <a:t>based </a:t>
            </a:r>
            <a:r>
              <a:rPr lang="en-US" sz="2400" dirty="0" smtClean="0"/>
              <a:t>on absurdities </a:t>
            </a:r>
            <a:r>
              <a:rPr lang="en-US" sz="2400" dirty="0"/>
              <a:t>that result from literal readings.</a:t>
            </a:r>
          </a:p>
          <a:p>
            <a:r>
              <a:rPr lang="en-US" sz="2400" dirty="0" smtClean="0"/>
              <a:t>And He presents several interpretations for symbolic  descriptions and terms found in the New Testament and in the Qur’an.</a:t>
            </a:r>
          </a:p>
          <a:p>
            <a:r>
              <a:rPr lang="en-US" sz="2400" dirty="0" smtClean="0"/>
              <a:t>To demonstrate the concept of progressive revelation, </a:t>
            </a:r>
            <a:r>
              <a:rPr lang="en-US" sz="2400" dirty="0"/>
              <a:t>Bahá'u'lláh </a:t>
            </a:r>
            <a:r>
              <a:rPr lang="en-US" sz="2400" dirty="0" smtClean="0"/>
              <a:t>explains the meaning of concepts like “resurrection,” “return of a Prophet,” “sovereignty” and “Seal of the Prophets.”</a:t>
            </a:r>
          </a:p>
          <a:p>
            <a:r>
              <a:rPr lang="en-US" sz="2400" dirty="0" smtClean="0"/>
              <a:t>His exegesis exposes the consistency, coherence, and evolution of religion as a single process.</a:t>
            </a:r>
            <a:endParaRPr lang="en-US" sz="2400" dirty="0"/>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38</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405094413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“Resurrection”</a:t>
            </a:r>
            <a:endParaRPr lang="en-US" dirty="0"/>
          </a:p>
        </p:txBody>
      </p:sp>
      <p:sp>
        <p:nvSpPr>
          <p:cNvPr id="3" name="Content Placeholder 2"/>
          <p:cNvSpPr>
            <a:spLocks noGrp="1"/>
          </p:cNvSpPr>
          <p:nvPr>
            <p:ph idx="1"/>
          </p:nvPr>
        </p:nvSpPr>
        <p:spPr/>
        <p:txBody>
          <a:bodyPr/>
          <a:lstStyle/>
          <a:p>
            <a:pPr marL="0" indent="0">
              <a:buNone/>
            </a:pPr>
            <a:r>
              <a:rPr lang="en-US" sz="2400" dirty="0" smtClean="0"/>
              <a:t>…whosoever </a:t>
            </a:r>
            <a:r>
              <a:rPr lang="en-US" sz="2400" dirty="0"/>
              <a:t>in every dispensation is born of the Spirit </a:t>
            </a:r>
            <a:r>
              <a:rPr lang="en-US" sz="2400" dirty="0" smtClean="0"/>
              <a:t> (John 3:5-7) and </a:t>
            </a:r>
            <a:r>
              <a:rPr lang="en-US" sz="2400" dirty="0"/>
              <a:t>is quickened by the breath of the Manifestation of Holiness, he verily is of those that have attained unto "life" and "resurrection" and have entered into the "paradise" of the love of God</a:t>
            </a:r>
            <a:r>
              <a:rPr lang="en-US" sz="2400" dirty="0" smtClean="0"/>
              <a:t>. </a:t>
            </a:r>
            <a:r>
              <a:rPr lang="en-US" sz="2000" dirty="0" smtClean="0"/>
              <a:t>(¶125)</a:t>
            </a:r>
          </a:p>
          <a:p>
            <a:pPr marL="0" indent="0">
              <a:spcBef>
                <a:spcPts val="1800"/>
              </a:spcBef>
              <a:buNone/>
            </a:pPr>
            <a:r>
              <a:rPr lang="en-US" sz="2400" dirty="0"/>
              <a:t>It hath been demonstrated and definitely established, through clear evidences, that by "Resurrection" is meant the rise of the Manifestation of God to proclaim His Cause, and by "attainment unto the divine Presence" is meant attainment unto the presence of His Beauty in the person of His Manifestation</a:t>
            </a:r>
            <a:r>
              <a:rPr lang="en-US" sz="2400" dirty="0" smtClean="0"/>
              <a:t>. </a:t>
            </a:r>
            <a:r>
              <a:rPr lang="en-US" sz="2000" dirty="0" smtClean="0"/>
              <a:t>(¶182)</a:t>
            </a:r>
            <a:endParaRPr lang="pt-PT" sz="2000" dirty="0"/>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39</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39682165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(2)</a:t>
            </a:r>
            <a:endParaRPr lang="en-US" dirty="0"/>
          </a:p>
        </p:txBody>
      </p:sp>
      <p:sp>
        <p:nvSpPr>
          <p:cNvPr id="3" name="Content Placeholder 2"/>
          <p:cNvSpPr>
            <a:spLocks noGrp="1"/>
          </p:cNvSpPr>
          <p:nvPr>
            <p:ph idx="1"/>
          </p:nvPr>
        </p:nvSpPr>
        <p:spPr/>
        <p:txBody>
          <a:bodyPr/>
          <a:lstStyle/>
          <a:p>
            <a:pPr>
              <a:spcBef>
                <a:spcPts val="1200"/>
              </a:spcBef>
            </a:pPr>
            <a:r>
              <a:rPr lang="en-US" sz="2400" dirty="0" smtClean="0"/>
              <a:t>The </a:t>
            </a:r>
            <a:r>
              <a:rPr lang="en-US" sz="2400" dirty="0"/>
              <a:t>Book of Certitude is also an apology for two eschatological figures: the </a:t>
            </a:r>
            <a:r>
              <a:rPr lang="en-US" sz="2400" dirty="0" err="1"/>
              <a:t>Báb</a:t>
            </a:r>
            <a:r>
              <a:rPr lang="en-US" sz="2400" dirty="0"/>
              <a:t> (as </a:t>
            </a:r>
            <a:r>
              <a:rPr lang="en-US" sz="2400" dirty="0" err="1"/>
              <a:t>Qá’im</a:t>
            </a:r>
            <a:r>
              <a:rPr lang="en-US" sz="2400" dirty="0"/>
              <a:t>) and, in anticipation of </a:t>
            </a:r>
            <a:r>
              <a:rPr lang="en-US" sz="2400" dirty="0" err="1"/>
              <a:t>Bahá'u'lláh’s</a:t>
            </a:r>
            <a:r>
              <a:rPr lang="en-US" sz="2400" dirty="0"/>
              <a:t> </a:t>
            </a:r>
            <a:r>
              <a:rPr lang="en-US" sz="2400" dirty="0"/>
              <a:t>own mission, “He Whom God Shall Make Manifest”.</a:t>
            </a:r>
          </a:p>
          <a:p>
            <a:pPr>
              <a:spcBef>
                <a:spcPts val="1200"/>
              </a:spcBef>
            </a:pPr>
            <a:r>
              <a:rPr lang="en-US" sz="2400" dirty="0" smtClean="0"/>
              <a:t>The </a:t>
            </a:r>
            <a:r>
              <a:rPr lang="en-US" sz="2400" dirty="0"/>
              <a:t>Book is probably the most widely circulated and influential of all Bahá’í doctrinal works. It was the first </a:t>
            </a:r>
            <a:r>
              <a:rPr lang="en-US" sz="2400" dirty="0"/>
              <a:t>Bahá'í </a:t>
            </a:r>
            <a:r>
              <a:rPr lang="en-US" sz="2400" dirty="0"/>
              <a:t>text to have an authorized printing. </a:t>
            </a:r>
          </a:p>
          <a:p>
            <a:pPr>
              <a:spcBef>
                <a:spcPts val="1200"/>
              </a:spcBef>
            </a:pPr>
            <a:r>
              <a:rPr lang="en-US" sz="2400" dirty="0" smtClean="0"/>
              <a:t>From </a:t>
            </a:r>
            <a:r>
              <a:rPr lang="en-US" sz="2400" dirty="0"/>
              <a:t>an academic perspective, the Book of Certitude is foundational to </a:t>
            </a:r>
            <a:r>
              <a:rPr lang="en-US" sz="2400" dirty="0"/>
              <a:t>Bahá'í </a:t>
            </a:r>
            <a:r>
              <a:rPr lang="en-US" sz="2400" dirty="0"/>
              <a:t>studies</a:t>
            </a:r>
            <a:r>
              <a:rPr lang="en-US" sz="2400" dirty="0" smtClean="0"/>
              <a:t>.</a:t>
            </a:r>
          </a:p>
          <a:p>
            <a:endParaRPr lang="en-US" sz="2400" dirty="0" smtClean="0"/>
          </a:p>
          <a:p>
            <a:endParaRPr lang="en-US" sz="2400" dirty="0"/>
          </a:p>
          <a:p>
            <a:endParaRPr lang="en-US" sz="2400" dirty="0"/>
          </a:p>
          <a:p>
            <a:endParaRPr lang="pt-PT" sz="2400" dirty="0"/>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4</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26480205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“Resurrection”</a:t>
            </a:r>
            <a:endParaRPr lang="en-US" dirty="0"/>
          </a:p>
        </p:txBody>
      </p:sp>
      <p:sp>
        <p:nvSpPr>
          <p:cNvPr id="3" name="Content Placeholder 2"/>
          <p:cNvSpPr>
            <a:spLocks noGrp="1"/>
          </p:cNvSpPr>
          <p:nvPr>
            <p:ph idx="1"/>
          </p:nvPr>
        </p:nvSpPr>
        <p:spPr>
          <a:xfrm>
            <a:off x="4327302" y="1712890"/>
            <a:ext cx="4359498" cy="4413273"/>
          </a:xfrm>
        </p:spPr>
        <p:txBody>
          <a:bodyPr/>
          <a:lstStyle/>
          <a:p>
            <a:pPr marL="0" indent="0">
              <a:buNone/>
            </a:pPr>
            <a:r>
              <a:rPr lang="en-US" sz="2400" dirty="0" smtClean="0"/>
              <a:t>Jesus answered, Verily, verily, I say unto thee, Except a man be born of water and of the Spirit, he cannot enter into the kingdom of God.</a:t>
            </a:r>
          </a:p>
          <a:p>
            <a:pPr marL="0" indent="0">
              <a:buNone/>
            </a:pPr>
            <a:r>
              <a:rPr lang="en-US" sz="2400" dirty="0" smtClean="0"/>
              <a:t>That </a:t>
            </a:r>
            <a:r>
              <a:rPr lang="en-US" sz="2400" dirty="0"/>
              <a:t>which is born of the flesh is flesh; and that which is born of the Spirit is spirit.</a:t>
            </a:r>
          </a:p>
          <a:p>
            <a:pPr marL="0" indent="0">
              <a:buNone/>
            </a:pPr>
            <a:r>
              <a:rPr lang="en-US" sz="2400" dirty="0" smtClean="0"/>
              <a:t>Marvel </a:t>
            </a:r>
            <a:r>
              <a:rPr lang="en-US" sz="2400" dirty="0"/>
              <a:t>not that I said unto thee, Ye must be born again</a:t>
            </a:r>
            <a:r>
              <a:rPr lang="en-US" sz="2400" dirty="0" smtClean="0"/>
              <a:t>.</a:t>
            </a:r>
          </a:p>
          <a:p>
            <a:pPr marL="0" indent="0">
              <a:buNone/>
            </a:pPr>
            <a:r>
              <a:rPr lang="en-US" sz="2000" dirty="0" smtClean="0"/>
              <a:t>(John 3:5-7)</a:t>
            </a:r>
            <a:endParaRPr lang="pt-PT" sz="2000" dirty="0"/>
          </a:p>
        </p:txBody>
      </p:sp>
      <p:sp>
        <p:nvSpPr>
          <p:cNvPr id="4" name="Date Placeholder 3"/>
          <p:cNvSpPr>
            <a:spLocks noGrp="1"/>
          </p:cNvSpPr>
          <p:nvPr>
            <p:ph type="dt" sz="half" idx="10"/>
          </p:nvPr>
        </p:nvSpPr>
        <p:spPr/>
        <p:txBody>
          <a:bodyPr/>
          <a:lstStyle/>
          <a:p>
            <a:pPr>
              <a:defRPr/>
            </a:pPr>
            <a:r>
              <a:rPr lang="pt-PT" smtClean="0"/>
              <a:t>Marco Oliveira</a:t>
            </a:r>
            <a:endParaRPr lang="en-US" dirty="0"/>
          </a:p>
        </p:txBody>
      </p:sp>
      <p:sp>
        <p:nvSpPr>
          <p:cNvPr id="5" name="Slide Number Placeholder 4"/>
          <p:cNvSpPr>
            <a:spLocks noGrp="1"/>
          </p:cNvSpPr>
          <p:nvPr>
            <p:ph type="sldNum" sz="quarter" idx="12"/>
          </p:nvPr>
        </p:nvSpPr>
        <p:spPr/>
        <p:txBody>
          <a:bodyPr/>
          <a:lstStyle/>
          <a:p>
            <a:pPr>
              <a:defRPr/>
            </a:pPr>
            <a:fld id="{C72A4EE4-B3BE-411B-90F0-0CA5DC032A38}" type="slidenum">
              <a:rPr lang="en-US" smtClean="0"/>
              <a:pPr>
                <a:defRPr/>
              </a:pPr>
              <a:t>40</a:t>
            </a:fld>
            <a:endParaRPr lang="en-US"/>
          </a:p>
        </p:txBody>
      </p:sp>
      <p:pic>
        <p:nvPicPr>
          <p:cNvPr id="2050" name="Picture 2" descr="Imagem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526" y="1712890"/>
            <a:ext cx="3589981" cy="467210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61978" y="1778516"/>
            <a:ext cx="3367076" cy="338554"/>
          </a:xfrm>
          <a:prstGeom prst="rect">
            <a:avLst/>
          </a:prstGeom>
          <a:noFill/>
        </p:spPr>
        <p:txBody>
          <a:bodyPr wrap="none" rtlCol="0">
            <a:spAutoFit/>
          </a:bodyPr>
          <a:lstStyle/>
          <a:p>
            <a:r>
              <a:rPr lang="en-US" sz="1600" dirty="0">
                <a:solidFill>
                  <a:schemeClr val="bg1"/>
                </a:solidFill>
              </a:rPr>
              <a:t>Jesus </a:t>
            </a:r>
            <a:r>
              <a:rPr lang="en-US" sz="1600" dirty="0" smtClean="0">
                <a:solidFill>
                  <a:schemeClr val="bg1"/>
                </a:solidFill>
              </a:rPr>
              <a:t>and Nicodemus, </a:t>
            </a:r>
            <a:r>
              <a:rPr lang="en-US" sz="1600" dirty="0">
                <a:solidFill>
                  <a:schemeClr val="bg1"/>
                </a:solidFill>
              </a:rPr>
              <a:t>by William Hole</a:t>
            </a:r>
            <a:endParaRPr lang="pt-PT" sz="1600" dirty="0">
              <a:solidFill>
                <a:schemeClr val="bg1"/>
              </a:solidFill>
            </a:endParaRPr>
          </a:p>
        </p:txBody>
      </p:sp>
    </p:spTree>
    <p:extLst>
      <p:ext uri="{BB962C8B-B14F-4D97-AF65-F5344CB8AC3E}">
        <p14:creationId xmlns:p14="http://schemas.microsoft.com/office/powerpoint/2010/main" val="13314169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“Return of a Prophet”</a:t>
            </a:r>
            <a:endParaRPr lang="en-US" dirty="0"/>
          </a:p>
        </p:txBody>
      </p:sp>
      <p:sp>
        <p:nvSpPr>
          <p:cNvPr id="3" name="Content Placeholder 2"/>
          <p:cNvSpPr>
            <a:spLocks noGrp="1"/>
          </p:cNvSpPr>
          <p:nvPr>
            <p:ph idx="1"/>
          </p:nvPr>
        </p:nvSpPr>
        <p:spPr/>
        <p:txBody>
          <a:bodyPr/>
          <a:lstStyle/>
          <a:p>
            <a:pPr marL="0" indent="0">
              <a:buNone/>
            </a:pPr>
            <a:r>
              <a:rPr lang="en-US" sz="2400" dirty="0" smtClean="0"/>
              <a:t>….the </a:t>
            </a:r>
            <a:r>
              <a:rPr lang="en-US" sz="2400" dirty="0"/>
              <a:t>Point of the </a:t>
            </a:r>
            <a:r>
              <a:rPr lang="en-US" sz="2400" dirty="0" err="1"/>
              <a:t>Bayán</a:t>
            </a:r>
            <a:r>
              <a:rPr lang="en-US" sz="2400" dirty="0"/>
              <a:t> </a:t>
            </a:r>
            <a:r>
              <a:rPr lang="en-US" sz="2400" dirty="0" smtClean="0"/>
              <a:t>[the </a:t>
            </a:r>
            <a:r>
              <a:rPr lang="en-US" sz="2400" dirty="0" err="1" smtClean="0"/>
              <a:t>Báb</a:t>
            </a:r>
            <a:r>
              <a:rPr lang="en-US" sz="2400" dirty="0" smtClean="0"/>
              <a:t>] … likened </a:t>
            </a:r>
            <a:r>
              <a:rPr lang="en-US" sz="2400" dirty="0"/>
              <a:t>the Manifestations of God unto the sun which, though it rise from the "Beginning that hath no beginning" until the "End that </a:t>
            </a:r>
            <a:r>
              <a:rPr lang="en-US" sz="2400" dirty="0" err="1"/>
              <a:t>knoweth</a:t>
            </a:r>
            <a:r>
              <a:rPr lang="en-US" sz="2400" dirty="0"/>
              <a:t> no end," is none the less the same sun.  Now, wert thou to say, that this sun is the former sun, thou </a:t>
            </a:r>
            <a:r>
              <a:rPr lang="en-US" sz="2400" dirty="0" err="1"/>
              <a:t>speakest</a:t>
            </a:r>
            <a:r>
              <a:rPr lang="en-US" sz="2400" dirty="0"/>
              <a:t> the truth; and if thou </a:t>
            </a:r>
            <a:r>
              <a:rPr lang="en-US" sz="2400" dirty="0" err="1"/>
              <a:t>sayest</a:t>
            </a:r>
            <a:r>
              <a:rPr lang="en-US" sz="2400" dirty="0"/>
              <a:t> that this sun is the "return" of that sun, thou also </a:t>
            </a:r>
            <a:r>
              <a:rPr lang="en-US" sz="2400" dirty="0" err="1"/>
              <a:t>speakest</a:t>
            </a:r>
            <a:r>
              <a:rPr lang="en-US" sz="2400" dirty="0"/>
              <a:t> the truth. </a:t>
            </a:r>
            <a:r>
              <a:rPr lang="en-US" sz="2000" dirty="0" smtClean="0"/>
              <a:t>(¶171) (see also: Mt 17:10-12)</a:t>
            </a:r>
            <a:endParaRPr lang="pt-PT" sz="2000" dirty="0"/>
          </a:p>
        </p:txBody>
      </p:sp>
      <p:sp>
        <p:nvSpPr>
          <p:cNvPr id="4" name="Date Placeholder 3"/>
          <p:cNvSpPr>
            <a:spLocks noGrp="1"/>
          </p:cNvSpPr>
          <p:nvPr>
            <p:ph type="dt" sz="half" idx="10"/>
          </p:nvPr>
        </p:nvSpPr>
        <p:spPr/>
        <p:txBody>
          <a:bodyPr/>
          <a:lstStyle/>
          <a:p>
            <a:pPr>
              <a:defRPr/>
            </a:pPr>
            <a:r>
              <a:rPr lang="pt-PT" smtClean="0"/>
              <a:t>Marco Oliveira</a:t>
            </a:r>
            <a:endParaRPr lang="en-US" dirty="0"/>
          </a:p>
        </p:txBody>
      </p:sp>
      <p:sp>
        <p:nvSpPr>
          <p:cNvPr id="6" name="Slide Number Placeholder 5"/>
          <p:cNvSpPr>
            <a:spLocks noGrp="1"/>
          </p:cNvSpPr>
          <p:nvPr>
            <p:ph type="sldNum" sz="quarter" idx="12"/>
          </p:nvPr>
        </p:nvSpPr>
        <p:spPr/>
        <p:txBody>
          <a:bodyPr/>
          <a:lstStyle/>
          <a:p>
            <a:pPr>
              <a:defRPr/>
            </a:pPr>
            <a:fld id="{C72A4EE4-B3BE-411B-90F0-0CA5DC032A38}" type="slidenum">
              <a:rPr lang="en-US" smtClean="0"/>
              <a:pPr>
                <a:defRPr/>
              </a:pPr>
              <a:t>41</a:t>
            </a:fld>
            <a:endParaRPr lang="en-US"/>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t="57258" b="4301"/>
          <a:stretch/>
        </p:blipFill>
        <p:spPr>
          <a:xfrm>
            <a:off x="565688" y="4463512"/>
            <a:ext cx="8006878" cy="2051949"/>
          </a:xfrm>
          <a:prstGeom prst="rect">
            <a:avLst/>
          </a:prstGeom>
        </p:spPr>
      </p:pic>
      <p:sp>
        <p:nvSpPr>
          <p:cNvPr id="9" name="Right Arrow 8"/>
          <p:cNvSpPr/>
          <p:nvPr/>
        </p:nvSpPr>
        <p:spPr>
          <a:xfrm>
            <a:off x="5649132" y="6090834"/>
            <a:ext cx="1216617" cy="302217"/>
          </a:xfrm>
          <a:prstGeom prst="rightArrow">
            <a:avLst>
              <a:gd name="adj1" fmla="val 50000"/>
              <a:gd name="adj2" fmla="val 13846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0" name="Right Arrow 9"/>
          <p:cNvSpPr/>
          <p:nvPr/>
        </p:nvSpPr>
        <p:spPr>
          <a:xfrm rot="10800000">
            <a:off x="2508137" y="6090833"/>
            <a:ext cx="1216617" cy="302217"/>
          </a:xfrm>
          <a:prstGeom prst="rightArrow">
            <a:avLst>
              <a:gd name="adj1" fmla="val 50000"/>
              <a:gd name="adj2" fmla="val 13846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Tree>
    <p:extLst>
      <p:ext uri="{BB962C8B-B14F-4D97-AF65-F5344CB8AC3E}">
        <p14:creationId xmlns:p14="http://schemas.microsoft.com/office/powerpoint/2010/main" val="276269209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“Sovereignty”</a:t>
            </a:r>
            <a:endParaRPr lang="en-US" dirty="0"/>
          </a:p>
        </p:txBody>
      </p:sp>
      <p:sp>
        <p:nvSpPr>
          <p:cNvPr id="3" name="Content Placeholder 2"/>
          <p:cNvSpPr>
            <a:spLocks noGrp="1"/>
          </p:cNvSpPr>
          <p:nvPr>
            <p:ph idx="1"/>
          </p:nvPr>
        </p:nvSpPr>
        <p:spPr/>
        <p:txBody>
          <a:bodyPr/>
          <a:lstStyle/>
          <a:p>
            <a:pPr marL="0" indent="0">
              <a:buNone/>
            </a:pPr>
            <a:r>
              <a:rPr lang="en-US" sz="2400" dirty="0"/>
              <a:t>Is this sovereignty which, through the utterance of one Word, hath manifested such pervading influence, ascendancy, and awful majesty, is this sovereignty superior, or is the worldly dominion of these </a:t>
            </a:r>
            <a:r>
              <a:rPr lang="en-US" sz="2400" dirty="0" smtClean="0"/>
              <a:t>kings of </a:t>
            </a:r>
            <a:r>
              <a:rPr lang="en-US" sz="2400" dirty="0"/>
              <a:t>the earth who, despite their solicitude for their subjects and their help of the poor, are assured only of an outward and fleeting allegiance, while in the hearts of men they inspire neither affection nor respect</a:t>
            </a:r>
            <a:r>
              <a:rPr lang="en-US" sz="2400" dirty="0" smtClean="0"/>
              <a:t>? Hath </a:t>
            </a:r>
            <a:r>
              <a:rPr lang="en-US" sz="2400" dirty="0"/>
              <a:t>not that sovereignty, through the potency of one word, subdued, quickened, and revitalized the whole world? </a:t>
            </a:r>
            <a:r>
              <a:rPr lang="en-US" sz="2000" dirty="0" smtClean="0"/>
              <a:t>(¶131)</a:t>
            </a:r>
            <a:endParaRPr lang="pt-PT" sz="2000" dirty="0"/>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42</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28042980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“Seal of the Prophets”</a:t>
            </a:r>
            <a:endParaRPr lang="en-US" dirty="0"/>
          </a:p>
        </p:txBody>
      </p:sp>
      <p:sp>
        <p:nvSpPr>
          <p:cNvPr id="3" name="Content Placeholder 2"/>
          <p:cNvSpPr>
            <a:spLocks noGrp="1"/>
          </p:cNvSpPr>
          <p:nvPr>
            <p:ph idx="1"/>
          </p:nvPr>
        </p:nvSpPr>
        <p:spPr/>
        <p:txBody>
          <a:bodyPr/>
          <a:lstStyle/>
          <a:p>
            <a:pPr marL="0" indent="0">
              <a:buNone/>
            </a:pPr>
            <a:r>
              <a:rPr lang="en-US" sz="2400" dirty="0"/>
              <a:t>And were they all to proclaim: "I am the Seal of the Prophets," they verily utter but the truth, beyond the faintest shadow of doubt.  For they are all but one person, one soul, one spirit, one being, one revelation.  They are all the manifestation of the "Beginning" and the "End</a:t>
            </a:r>
            <a:r>
              <a:rPr lang="en-US" sz="2400" dirty="0" smtClean="0"/>
              <a:t>, "</a:t>
            </a:r>
            <a:r>
              <a:rPr lang="en-US" sz="2400" dirty="0"/>
              <a:t>the "First" and the "Last," the "Seen" and "</a:t>
            </a:r>
            <a:r>
              <a:rPr lang="en-US" sz="2400" dirty="0" smtClean="0"/>
              <a:t>Hidden"… </a:t>
            </a:r>
            <a:r>
              <a:rPr lang="en-US" sz="2000" dirty="0" smtClean="0"/>
              <a:t>(¶</a:t>
            </a:r>
            <a:r>
              <a:rPr lang="en-US" sz="2000" dirty="0" smtClean="0"/>
              <a:t>196)</a:t>
            </a:r>
          </a:p>
          <a:p>
            <a:pPr marL="0" indent="0">
              <a:spcBef>
                <a:spcPts val="1200"/>
              </a:spcBef>
              <a:buNone/>
            </a:pPr>
            <a:r>
              <a:rPr lang="en-US" sz="2400" dirty="0" smtClean="0"/>
              <a:t>…the </a:t>
            </a:r>
            <a:r>
              <a:rPr lang="en-US" sz="2400" dirty="0"/>
              <a:t>people of the </a:t>
            </a:r>
            <a:r>
              <a:rPr lang="en-US" sz="2400" dirty="0" err="1"/>
              <a:t>Qur'án</a:t>
            </a:r>
            <a:r>
              <a:rPr lang="en-US" sz="2400" dirty="0"/>
              <a:t>, like unto the people of old, have allowed the words "Seal of the Prophets" to veil their eyes.  </a:t>
            </a:r>
            <a:r>
              <a:rPr lang="en-US" sz="2000" dirty="0" smtClean="0"/>
              <a:t>(¶237)</a:t>
            </a:r>
            <a:endParaRPr lang="pt-PT" sz="2000" dirty="0"/>
          </a:p>
        </p:txBody>
      </p:sp>
      <p:sp>
        <p:nvSpPr>
          <p:cNvPr id="4" name="Date Placeholder 3"/>
          <p:cNvSpPr>
            <a:spLocks noGrp="1"/>
          </p:cNvSpPr>
          <p:nvPr>
            <p:ph type="dt" sz="half" idx="10"/>
          </p:nvPr>
        </p:nvSpPr>
        <p:spPr/>
        <p:txBody>
          <a:bodyPr/>
          <a:lstStyle/>
          <a:p>
            <a:pPr>
              <a:defRPr/>
            </a:pPr>
            <a:r>
              <a:rPr lang="pt-PT" smtClean="0"/>
              <a:t>Marco Oliveira</a:t>
            </a:r>
            <a:endParaRPr lang="en-US" dirty="0"/>
          </a:p>
        </p:txBody>
      </p:sp>
      <p:sp>
        <p:nvSpPr>
          <p:cNvPr id="6" name="Slide Number Placeholder 5"/>
          <p:cNvSpPr>
            <a:spLocks noGrp="1"/>
          </p:cNvSpPr>
          <p:nvPr>
            <p:ph type="sldNum" sz="quarter" idx="12"/>
          </p:nvPr>
        </p:nvSpPr>
        <p:spPr/>
        <p:txBody>
          <a:bodyPr/>
          <a:lstStyle/>
          <a:p>
            <a:pPr>
              <a:defRPr/>
            </a:pPr>
            <a:fld id="{C72A4EE4-B3BE-411B-90F0-0CA5DC032A38}" type="slidenum">
              <a:rPr lang="en-US" smtClean="0"/>
              <a:pPr>
                <a:defRPr/>
              </a:pPr>
              <a:t>43</a:t>
            </a:fld>
            <a:endParaRPr lang="en-US"/>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10657" b="11190"/>
          <a:stretch/>
        </p:blipFill>
        <p:spPr>
          <a:xfrm>
            <a:off x="2727702" y="4982705"/>
            <a:ext cx="4362772" cy="1704814"/>
          </a:xfrm>
          <a:prstGeom prst="rect">
            <a:avLst/>
          </a:prstGeom>
        </p:spPr>
      </p:pic>
    </p:spTree>
    <p:extLst>
      <p:ext uri="{BB962C8B-B14F-4D97-AF65-F5344CB8AC3E}">
        <p14:creationId xmlns:p14="http://schemas.microsoft.com/office/powerpoint/2010/main" val="428260801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1893 Bombay Lithograph</a:t>
            </a:r>
            <a:endParaRPr lang="en-US" dirty="0"/>
          </a:p>
        </p:txBody>
      </p:sp>
      <p:sp>
        <p:nvSpPr>
          <p:cNvPr id="3" name="Content Placeholder 2"/>
          <p:cNvSpPr>
            <a:spLocks noGrp="1"/>
          </p:cNvSpPr>
          <p:nvPr>
            <p:ph idx="1"/>
          </p:nvPr>
        </p:nvSpPr>
        <p:spPr>
          <a:xfrm>
            <a:off x="4056844" y="1600200"/>
            <a:ext cx="4629955" cy="4525963"/>
          </a:xfrm>
        </p:spPr>
        <p:txBody>
          <a:bodyPr/>
          <a:lstStyle/>
          <a:p>
            <a:r>
              <a:rPr lang="en-US" sz="2400" dirty="0" err="1" smtClean="0"/>
              <a:t>Kitáb-i-mustaṭáb-i</a:t>
            </a:r>
            <a:r>
              <a:rPr lang="en-US" sz="2400" dirty="0" err="1"/>
              <a:t>-</a:t>
            </a:r>
            <a:r>
              <a:rPr lang="en-US" sz="2400" dirty="0" err="1" smtClean="0"/>
              <a:t>íqán</a:t>
            </a:r>
            <a:r>
              <a:rPr lang="en-US" sz="2400" dirty="0" smtClean="0"/>
              <a:t> (Bombay: </a:t>
            </a:r>
            <a:r>
              <a:rPr lang="en-US" sz="2400" dirty="0" err="1" smtClean="0"/>
              <a:t>Náṣirí</a:t>
            </a:r>
            <a:r>
              <a:rPr lang="en-US" sz="2400" dirty="0" smtClean="0"/>
              <a:t> Press, 1310/1892–1893), the first dated lithograph of the </a:t>
            </a:r>
            <a:r>
              <a:rPr lang="en-US" sz="2400" dirty="0" err="1" smtClean="0"/>
              <a:t>Íqán</a:t>
            </a:r>
            <a:r>
              <a:rPr lang="en-US" sz="2400" dirty="0" smtClean="0"/>
              <a:t>, </a:t>
            </a:r>
            <a:r>
              <a:rPr lang="en-US" sz="2400" dirty="0" err="1" smtClean="0"/>
              <a:t>calligraphed</a:t>
            </a:r>
            <a:r>
              <a:rPr lang="en-US" sz="2400" dirty="0" smtClean="0"/>
              <a:t> by </a:t>
            </a:r>
            <a:r>
              <a:rPr lang="en-US" sz="2400" dirty="0" err="1" smtClean="0"/>
              <a:t>Mishkín-Qalam</a:t>
            </a:r>
            <a:r>
              <a:rPr lang="en-US" sz="2400" dirty="0" smtClean="0"/>
              <a:t>, </a:t>
            </a:r>
            <a:r>
              <a:rPr lang="en-US" sz="2400" dirty="0" err="1" smtClean="0"/>
              <a:t>nasta‘líq</a:t>
            </a:r>
            <a:r>
              <a:rPr lang="en-US" sz="2400" dirty="0" smtClean="0"/>
              <a:t>, 214 pages. </a:t>
            </a:r>
          </a:p>
          <a:p>
            <a:r>
              <a:rPr lang="en-US" sz="2400" dirty="0" smtClean="0"/>
              <a:t>There are only three copies of this edition known to still exist.</a:t>
            </a:r>
          </a:p>
          <a:p>
            <a:r>
              <a:rPr lang="en-US" sz="2400" dirty="0"/>
              <a:t>From the </a:t>
            </a:r>
            <a:r>
              <a:rPr lang="en-US" sz="2400" dirty="0" smtClean="0"/>
              <a:t>book </a:t>
            </a:r>
            <a:r>
              <a:rPr lang="en-US" sz="2400" u="sng" dirty="0" smtClean="0"/>
              <a:t>Symbol </a:t>
            </a:r>
            <a:r>
              <a:rPr lang="en-US" sz="2400" u="sng" dirty="0"/>
              <a:t>and Secret</a:t>
            </a:r>
            <a:r>
              <a:rPr lang="en-US" sz="2400" dirty="0"/>
              <a:t>, Christopher Buck.</a:t>
            </a:r>
          </a:p>
          <a:p>
            <a:endParaRPr lang="en-US" sz="2400" dirty="0"/>
          </a:p>
        </p:txBody>
      </p:sp>
      <p:sp>
        <p:nvSpPr>
          <p:cNvPr id="4" name="Date Placeholder 3"/>
          <p:cNvSpPr>
            <a:spLocks noGrp="1"/>
          </p:cNvSpPr>
          <p:nvPr>
            <p:ph type="dt" sz="half" idx="10"/>
          </p:nvPr>
        </p:nvSpPr>
        <p:spPr/>
        <p:txBody>
          <a:bodyPr/>
          <a:lstStyle/>
          <a:p>
            <a:pPr>
              <a:defRPr/>
            </a:pPr>
            <a:r>
              <a:rPr lang="en-US" dirty="0" smtClean="0"/>
              <a:t>Marco Oliveira</a:t>
            </a:r>
            <a:endParaRPr lang="en-US" dirty="0"/>
          </a:p>
        </p:txBody>
      </p:sp>
      <p:sp>
        <p:nvSpPr>
          <p:cNvPr id="6" name="Slide Number Placeholder 5"/>
          <p:cNvSpPr>
            <a:spLocks noGrp="1"/>
          </p:cNvSpPr>
          <p:nvPr>
            <p:ph type="sldNum" sz="quarter" idx="12"/>
          </p:nvPr>
        </p:nvSpPr>
        <p:spPr/>
        <p:txBody>
          <a:bodyPr/>
          <a:lstStyle/>
          <a:p>
            <a:pPr>
              <a:defRPr/>
            </a:pPr>
            <a:fld id="{C72A4EE4-B3BE-411B-90F0-0CA5DC032A38}" type="slidenum">
              <a:rPr lang="en-US" smtClean="0"/>
              <a:pPr>
                <a:defRPr/>
              </a:pPr>
              <a:t>44</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8" y="1571223"/>
            <a:ext cx="3301673" cy="4631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083866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b="1" dirty="0" smtClean="0"/>
              <a:t>The Human Being</a:t>
            </a:r>
            <a:endParaRPr lang="en-US" sz="4800" b="1" dirty="0"/>
          </a:p>
        </p:txBody>
      </p:sp>
      <p:sp>
        <p:nvSpPr>
          <p:cNvPr id="3" name="Subtitle 2"/>
          <p:cNvSpPr>
            <a:spLocks noGrp="1"/>
          </p:cNvSpPr>
          <p:nvPr>
            <p:ph type="subTitle" idx="1"/>
          </p:nvPr>
        </p:nvSpPr>
        <p:spPr>
          <a:xfrm>
            <a:off x="696035" y="3749720"/>
            <a:ext cx="7724633" cy="1752600"/>
          </a:xfrm>
        </p:spPr>
        <p:txBody>
          <a:bodyPr/>
          <a:lstStyle/>
          <a:p>
            <a:r>
              <a:rPr lang="en-US" sz="2600" dirty="0"/>
              <a:t>“For in him are potentially revealed all the attributes and names of God to a degree that no other created being hath excelled or surpassed.  All these names and attributes are applicable to him</a:t>
            </a:r>
            <a:r>
              <a:rPr lang="en-US" sz="2600" dirty="0" smtClean="0"/>
              <a:t>.” </a:t>
            </a:r>
            <a:r>
              <a:rPr lang="en-US" sz="2000" dirty="0" smtClean="0"/>
              <a:t>(¶107)</a:t>
            </a:r>
            <a:endParaRPr lang="en-US" sz="2400" dirty="0"/>
          </a:p>
        </p:txBody>
      </p:sp>
      <p:sp>
        <p:nvSpPr>
          <p:cNvPr id="4" name="Slide Number Placeholder 3"/>
          <p:cNvSpPr>
            <a:spLocks noGrp="1"/>
          </p:cNvSpPr>
          <p:nvPr>
            <p:ph type="sldNum" sz="quarter" idx="12"/>
          </p:nvPr>
        </p:nvSpPr>
        <p:spPr/>
        <p:txBody>
          <a:bodyPr/>
          <a:lstStyle/>
          <a:p>
            <a:pPr>
              <a:defRPr/>
            </a:pPr>
            <a:fld id="{16F747D9-EB07-48CD-9B52-878F3C5EEEAA}" type="slidenum">
              <a:rPr lang="en-US" smtClean="0"/>
              <a:pPr>
                <a:defRPr/>
              </a:pPr>
              <a:t>45</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a:p>
        </p:txBody>
      </p:sp>
    </p:spTree>
    <p:extLst>
      <p:ext uri="{BB962C8B-B14F-4D97-AF65-F5344CB8AC3E}">
        <p14:creationId xmlns:p14="http://schemas.microsoft.com/office/powerpoint/2010/main" val="79425902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r="15399"/>
          <a:stretch/>
        </p:blipFill>
        <p:spPr>
          <a:xfrm>
            <a:off x="5525147" y="3006551"/>
            <a:ext cx="3618854" cy="3851450"/>
          </a:xfrm>
          <a:prstGeom prst="rect">
            <a:avLst/>
          </a:prstGeom>
        </p:spPr>
      </p:pic>
      <p:sp>
        <p:nvSpPr>
          <p:cNvPr id="2" name="Title 1"/>
          <p:cNvSpPr>
            <a:spLocks noGrp="1"/>
          </p:cNvSpPr>
          <p:nvPr>
            <p:ph type="title"/>
          </p:nvPr>
        </p:nvSpPr>
        <p:spPr/>
        <p:txBody>
          <a:bodyPr/>
          <a:lstStyle/>
          <a:p>
            <a:r>
              <a:rPr lang="en-US" dirty="0" smtClean="0"/>
              <a:t>The Human Being</a:t>
            </a:r>
            <a:endParaRPr lang="en-US" dirty="0"/>
          </a:p>
        </p:txBody>
      </p:sp>
      <p:sp>
        <p:nvSpPr>
          <p:cNvPr id="3" name="Content Placeholder 2"/>
          <p:cNvSpPr>
            <a:spLocks noGrp="1"/>
          </p:cNvSpPr>
          <p:nvPr>
            <p:ph idx="1"/>
          </p:nvPr>
        </p:nvSpPr>
        <p:spPr>
          <a:xfrm>
            <a:off x="457200" y="1600201"/>
            <a:ext cx="8229600" cy="1825579"/>
          </a:xfrm>
        </p:spPr>
        <p:txBody>
          <a:bodyPr/>
          <a:lstStyle/>
          <a:p>
            <a:pPr>
              <a:spcBef>
                <a:spcPts val="1200"/>
              </a:spcBef>
            </a:pPr>
            <a:r>
              <a:rPr lang="en-US" sz="2400" dirty="0"/>
              <a:t>The Bahá'í writings state that human beings have a "rational </a:t>
            </a:r>
            <a:r>
              <a:rPr lang="en-US" sz="2400" dirty="0" smtClean="0"/>
              <a:t>soul," </a:t>
            </a:r>
            <a:r>
              <a:rPr lang="en-US" sz="2400" dirty="0"/>
              <a:t>and that this provides them with a unique capacity to recognize </a:t>
            </a:r>
            <a:r>
              <a:rPr lang="en-US" sz="2400" dirty="0" smtClean="0"/>
              <a:t>God and </a:t>
            </a:r>
            <a:r>
              <a:rPr lang="en-US" sz="2400" dirty="0"/>
              <a:t>humanity's relationship with its Creator. </a:t>
            </a:r>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46</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dirty="0"/>
          </a:p>
        </p:txBody>
      </p:sp>
      <p:sp>
        <p:nvSpPr>
          <p:cNvPr id="8" name="Content Placeholder 2"/>
          <p:cNvSpPr txBox="1">
            <a:spLocks/>
          </p:cNvSpPr>
          <p:nvPr/>
        </p:nvSpPr>
        <p:spPr bwMode="auto">
          <a:xfrm>
            <a:off x="442175" y="3289474"/>
            <a:ext cx="5598017" cy="2043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1200"/>
              </a:spcBef>
            </a:pPr>
            <a:r>
              <a:rPr lang="en-US" sz="2400" dirty="0" smtClean="0"/>
              <a:t>The purpose of human life is to develop the potential within each human being, to manifest as many of the divine attributes as possible and to try to perfect these. </a:t>
            </a:r>
            <a:endParaRPr lang="en-US" sz="2400" dirty="0"/>
          </a:p>
        </p:txBody>
      </p:sp>
    </p:spTree>
    <p:extLst>
      <p:ext uri="{BB962C8B-B14F-4D97-AF65-F5344CB8AC3E}">
        <p14:creationId xmlns:p14="http://schemas.microsoft.com/office/powerpoint/2010/main" val="45557087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Supreme Degree…</a:t>
            </a:r>
            <a:endParaRPr lang="en-US" dirty="0"/>
          </a:p>
        </p:txBody>
      </p:sp>
      <p:sp>
        <p:nvSpPr>
          <p:cNvPr id="3" name="Content Placeholder 2"/>
          <p:cNvSpPr>
            <a:spLocks noGrp="1"/>
          </p:cNvSpPr>
          <p:nvPr>
            <p:ph idx="1"/>
          </p:nvPr>
        </p:nvSpPr>
        <p:spPr>
          <a:xfrm>
            <a:off x="457200" y="4463512"/>
            <a:ext cx="8229600" cy="1662650"/>
          </a:xfrm>
        </p:spPr>
        <p:txBody>
          <a:bodyPr/>
          <a:lstStyle/>
          <a:p>
            <a:r>
              <a:rPr lang="en-US" sz="2400" dirty="0"/>
              <a:t>Everything in creation manifests some aspect of </a:t>
            </a:r>
            <a:r>
              <a:rPr lang="en-US" sz="2400" dirty="0" smtClean="0"/>
              <a:t>God.</a:t>
            </a:r>
          </a:p>
          <a:p>
            <a:r>
              <a:rPr lang="en-US" sz="2400" dirty="0" smtClean="0"/>
              <a:t>But </a:t>
            </a:r>
            <a:r>
              <a:rPr lang="en-US" sz="2400" dirty="0"/>
              <a:t>the human being is the only entity to have the potential to manifest all of the attributes of God.</a:t>
            </a:r>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47</a:t>
            </a:fld>
            <a:endParaRPr lang="en-US"/>
          </a:p>
        </p:txBody>
      </p:sp>
      <p:sp>
        <p:nvSpPr>
          <p:cNvPr id="5" name="Rectangle 4"/>
          <p:cNvSpPr/>
          <p:nvPr/>
        </p:nvSpPr>
        <p:spPr>
          <a:xfrm>
            <a:off x="464024" y="1657528"/>
            <a:ext cx="8202304" cy="2492990"/>
          </a:xfrm>
          <a:prstGeom prst="rect">
            <a:avLst/>
          </a:prstGeom>
          <a:solidFill>
            <a:schemeClr val="accent1">
              <a:lumMod val="20000"/>
              <a:lumOff val="80000"/>
            </a:schemeClr>
          </a:solidFill>
        </p:spPr>
        <p:txBody>
          <a:bodyPr wrap="square">
            <a:spAutoFit/>
          </a:bodyPr>
          <a:lstStyle/>
          <a:p>
            <a:pPr marL="180000">
              <a:spcBef>
                <a:spcPts val="600"/>
              </a:spcBef>
              <a:spcAft>
                <a:spcPts val="600"/>
              </a:spcAft>
            </a:pPr>
            <a:r>
              <a:rPr lang="en-US" sz="2600" i="1" dirty="0"/>
              <a:t>How resplendent the luminaries of knowledge that shine in an atom, and how vast the oceans of wisdom that surge within a drop!  To a supreme degree is this true of man, who, among all created things, hath been invested with the robe of such gifts, and hath been singled out for the glory of such distinction.</a:t>
            </a:r>
            <a:r>
              <a:rPr lang="en-US" sz="2000" dirty="0"/>
              <a:t> (¶107)</a:t>
            </a:r>
            <a:endParaRPr lang="en-US" sz="2600" dirty="0"/>
          </a:p>
        </p:txBody>
      </p:sp>
      <p:sp>
        <p:nvSpPr>
          <p:cNvPr id="7" name="Date Placeholder 6"/>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284907403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smtClean="0"/>
              <a:t>Deep Questions</a:t>
            </a:r>
            <a:endParaRPr lang="pt-PT" dirty="0"/>
          </a:p>
        </p:txBody>
      </p:sp>
      <p:sp>
        <p:nvSpPr>
          <p:cNvPr id="3" name="Content Placeholder 2"/>
          <p:cNvSpPr>
            <a:spLocks noGrp="1"/>
          </p:cNvSpPr>
          <p:nvPr>
            <p:ph idx="1"/>
          </p:nvPr>
        </p:nvSpPr>
        <p:spPr/>
        <p:txBody>
          <a:bodyPr/>
          <a:lstStyle/>
          <a:p>
            <a:pPr marL="0" indent="0">
              <a:buNone/>
            </a:pPr>
            <a:r>
              <a:rPr lang="en-US" sz="2400" dirty="0" smtClean="0"/>
              <a:t>Human </a:t>
            </a:r>
            <a:r>
              <a:rPr lang="en-US" sz="2400" dirty="0"/>
              <a:t>beings have </a:t>
            </a:r>
            <a:r>
              <a:rPr lang="en-US" sz="2400" dirty="0" smtClean="0"/>
              <a:t>a twofold nature</a:t>
            </a:r>
            <a:r>
              <a:rPr lang="en-US" sz="2400" dirty="0"/>
              <a:t>: </a:t>
            </a:r>
            <a:endParaRPr lang="en-US" sz="2400" dirty="0" smtClean="0"/>
          </a:p>
          <a:p>
            <a:pPr marL="857250" lvl="1" indent="-457200">
              <a:buFont typeface="Courier New" panose="02070309020205020404" pitchFamily="49" charset="0"/>
              <a:buChar char="o"/>
            </a:pPr>
            <a:r>
              <a:rPr lang="en-US" sz="2400" dirty="0" smtClean="0"/>
              <a:t>a </a:t>
            </a:r>
            <a:r>
              <a:rPr lang="en-US" sz="2400" dirty="0"/>
              <a:t>spiritual </a:t>
            </a:r>
            <a:r>
              <a:rPr lang="en-US" sz="2400" dirty="0" smtClean="0"/>
              <a:t>nature, </a:t>
            </a:r>
            <a:r>
              <a:rPr lang="en-US" sz="2400" dirty="0"/>
              <a:t>which will survive death and is thus </a:t>
            </a:r>
            <a:r>
              <a:rPr lang="en-US" sz="2400" dirty="0" smtClean="0"/>
              <a:t>eternal</a:t>
            </a:r>
            <a:r>
              <a:rPr lang="en-US" sz="2400" dirty="0"/>
              <a:t>;</a:t>
            </a:r>
            <a:endParaRPr lang="en-US" sz="2400" dirty="0" smtClean="0"/>
          </a:p>
          <a:p>
            <a:pPr marL="857250" lvl="1" indent="-457200">
              <a:buFont typeface="Courier New" panose="02070309020205020404" pitchFamily="49" charset="0"/>
              <a:buChar char="o"/>
            </a:pPr>
            <a:r>
              <a:rPr lang="en-US" sz="2400" dirty="0" smtClean="0"/>
              <a:t>a </a:t>
            </a:r>
            <a:r>
              <a:rPr lang="en-US" sz="2400" dirty="0"/>
              <a:t>physical </a:t>
            </a:r>
            <a:r>
              <a:rPr lang="en-US" sz="2400" dirty="0" smtClean="0"/>
              <a:t>nature, </a:t>
            </a:r>
            <a:r>
              <a:rPr lang="en-US" sz="2400" dirty="0"/>
              <a:t>which human beings share with animals and which ends with death</a:t>
            </a:r>
            <a:r>
              <a:rPr lang="en-US" sz="2400" dirty="0" smtClean="0"/>
              <a:t>.</a:t>
            </a:r>
          </a:p>
          <a:p>
            <a:pPr marL="0" indent="0">
              <a:spcBef>
                <a:spcPts val="1800"/>
              </a:spcBef>
              <a:buNone/>
            </a:pPr>
            <a:r>
              <a:rPr lang="en-US" sz="2400" dirty="0" smtClean="0"/>
              <a:t>The </a:t>
            </a:r>
            <a:r>
              <a:rPr lang="en-US" sz="2400" dirty="0" err="1"/>
              <a:t>Íqán</a:t>
            </a:r>
            <a:r>
              <a:rPr lang="en-US" sz="2400" dirty="0"/>
              <a:t> answers some deep questions concerning the </a:t>
            </a:r>
            <a:r>
              <a:rPr lang="en-US" sz="2400" dirty="0" smtClean="0"/>
              <a:t>purpose of </a:t>
            </a:r>
            <a:r>
              <a:rPr lang="en-US" sz="2400" dirty="0"/>
              <a:t>human life: </a:t>
            </a:r>
          </a:p>
          <a:p>
            <a:pPr lvl="1">
              <a:buFont typeface="Courier New" panose="02070309020205020404" pitchFamily="49" charset="0"/>
              <a:buChar char="o"/>
            </a:pPr>
            <a:r>
              <a:rPr lang="en-US" sz="2400" dirty="0"/>
              <a:t>How can we know God? </a:t>
            </a:r>
          </a:p>
          <a:p>
            <a:pPr lvl="1">
              <a:buFont typeface="Courier New" panose="02070309020205020404" pitchFamily="49" charset="0"/>
              <a:buChar char="o"/>
            </a:pPr>
            <a:r>
              <a:rPr lang="en-US" sz="2400" dirty="0"/>
              <a:t>How can we have access to Divine knowledge? </a:t>
            </a:r>
          </a:p>
          <a:p>
            <a:pPr lvl="1">
              <a:buFont typeface="Courier New" panose="02070309020205020404" pitchFamily="49" charset="0"/>
              <a:buChar char="o"/>
            </a:pPr>
            <a:r>
              <a:rPr lang="en-US" sz="2400" dirty="0"/>
              <a:t>What are the requirements to attain such knowledge?</a:t>
            </a:r>
          </a:p>
          <a:p>
            <a:endParaRPr lang="en-US" sz="2400" dirty="0"/>
          </a:p>
          <a:p>
            <a:pPr marL="0" indent="0">
              <a:buNone/>
            </a:pPr>
            <a:endParaRPr lang="en-US" sz="2400" dirty="0"/>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48</a:t>
            </a:fld>
            <a:endParaRPr lang="en-US" dirty="0"/>
          </a:p>
        </p:txBody>
      </p:sp>
      <p:sp>
        <p:nvSpPr>
          <p:cNvPr id="6" name="Date Placeholder 5"/>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78496590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transformative knowledge</a:t>
            </a:r>
            <a:endParaRPr lang="pt-PT" dirty="0"/>
          </a:p>
        </p:txBody>
      </p:sp>
      <p:sp>
        <p:nvSpPr>
          <p:cNvPr id="3" name="Content Placeholder 2"/>
          <p:cNvSpPr>
            <a:spLocks noGrp="1"/>
          </p:cNvSpPr>
          <p:nvPr>
            <p:ph idx="1"/>
          </p:nvPr>
        </p:nvSpPr>
        <p:spPr/>
        <p:txBody>
          <a:bodyPr/>
          <a:lstStyle/>
          <a:p>
            <a:r>
              <a:rPr lang="en-US" sz="2400" dirty="0" smtClean="0"/>
              <a:t>For </a:t>
            </a:r>
            <a:r>
              <a:rPr lang="en-US" sz="2400" dirty="0"/>
              <a:t>a religious person </a:t>
            </a:r>
            <a:r>
              <a:rPr lang="en-US" sz="2400" dirty="0" smtClean="0"/>
              <a:t>these are some of the most </a:t>
            </a:r>
            <a:r>
              <a:rPr lang="en-US" sz="2400" dirty="0"/>
              <a:t>crucial </a:t>
            </a:r>
            <a:r>
              <a:rPr lang="en-US" sz="2400" dirty="0" smtClean="0"/>
              <a:t>concerns </a:t>
            </a:r>
            <a:r>
              <a:rPr lang="en-US" sz="2400" dirty="0"/>
              <a:t>in life. </a:t>
            </a:r>
            <a:endParaRPr lang="en-US" sz="2400" dirty="0" smtClean="0"/>
          </a:p>
          <a:p>
            <a:pPr>
              <a:spcBef>
                <a:spcPts val="1200"/>
              </a:spcBef>
            </a:pPr>
            <a:r>
              <a:rPr lang="en-US" sz="2400" dirty="0"/>
              <a:t>Knowledge of God also deals with the concern about the purpose of creation and the ultimate meaning </a:t>
            </a:r>
            <a:r>
              <a:rPr lang="en-US" sz="2400" dirty="0" smtClean="0"/>
              <a:t>of human </a:t>
            </a:r>
            <a:r>
              <a:rPr lang="en-US" sz="2400" dirty="0"/>
              <a:t>existence.</a:t>
            </a:r>
          </a:p>
          <a:p>
            <a:pPr>
              <a:spcBef>
                <a:spcPts val="1200"/>
              </a:spcBef>
            </a:pPr>
            <a:r>
              <a:rPr lang="en-US" sz="2400" dirty="0"/>
              <a:t>Unlike ordinary knowledge which does not </a:t>
            </a:r>
            <a:r>
              <a:rPr lang="en-US" sz="2400" dirty="0" smtClean="0"/>
              <a:t>affect </a:t>
            </a:r>
            <a:r>
              <a:rPr lang="en-US" sz="2400" dirty="0"/>
              <a:t>the subject  in any significant way, the recognition of the Manifestation of God is a knowledge that by its nature is creative, transformative and ecstatic</a:t>
            </a:r>
            <a:r>
              <a:rPr lang="en-US" sz="2400" dirty="0" smtClean="0"/>
              <a:t>.</a:t>
            </a:r>
            <a:endParaRPr lang="en-US" sz="2400" dirty="0"/>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49</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59079" y="5538899"/>
            <a:ext cx="2181684" cy="1090843"/>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66671" y="5467999"/>
            <a:ext cx="1958393" cy="1346395"/>
          </a:xfrm>
          <a:prstGeom prst="rect">
            <a:avLst/>
          </a:prstGeom>
        </p:spPr>
      </p:pic>
      <p:sp>
        <p:nvSpPr>
          <p:cNvPr id="8" name="Striped Right Arrow 7"/>
          <p:cNvSpPr/>
          <p:nvPr/>
        </p:nvSpPr>
        <p:spPr>
          <a:xfrm>
            <a:off x="6160576" y="5959092"/>
            <a:ext cx="921593" cy="364210"/>
          </a:xfrm>
          <a:prstGeom prst="stripedRightArrow">
            <a:avLst>
              <a:gd name="adj1" fmla="val 45744"/>
              <a:gd name="adj2" fmla="val 82877"/>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Tree>
    <p:extLst>
      <p:ext uri="{BB962C8B-B14F-4D97-AF65-F5344CB8AC3E}">
        <p14:creationId xmlns:p14="http://schemas.microsoft.com/office/powerpoint/2010/main" val="20605139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b="1" dirty="0" smtClean="0"/>
              <a:t>Historical Background</a:t>
            </a:r>
            <a:endParaRPr lang="en-US" sz="4800" b="1" dirty="0"/>
          </a:p>
        </p:txBody>
      </p:sp>
      <p:sp>
        <p:nvSpPr>
          <p:cNvPr id="3" name="Subtitle 2"/>
          <p:cNvSpPr>
            <a:spLocks noGrp="1"/>
          </p:cNvSpPr>
          <p:nvPr>
            <p:ph type="subTitle" idx="1"/>
          </p:nvPr>
        </p:nvSpPr>
        <p:spPr>
          <a:xfrm>
            <a:off x="1371600" y="3749720"/>
            <a:ext cx="6400800" cy="1752600"/>
          </a:xfrm>
        </p:spPr>
        <p:txBody>
          <a:bodyPr/>
          <a:lstStyle/>
          <a:p>
            <a:r>
              <a:rPr lang="en-US" sz="2800" dirty="0" smtClean="0"/>
              <a:t>“</a:t>
            </a:r>
            <a:r>
              <a:rPr lang="en-US" sz="2800" dirty="0" err="1" smtClean="0"/>
              <a:t>Bahá'u'lláh’s</a:t>
            </a:r>
            <a:r>
              <a:rPr lang="en-US" sz="2800" dirty="0" smtClean="0"/>
              <a:t> </a:t>
            </a:r>
            <a:r>
              <a:rPr lang="en-US" sz="2800" dirty="0"/>
              <a:t>masterful exposition of the one unifying truth underlying all the Revelations of the </a:t>
            </a:r>
            <a:r>
              <a:rPr lang="en-US" sz="2800" dirty="0" smtClean="0"/>
              <a:t>past.”  </a:t>
            </a:r>
          </a:p>
          <a:p>
            <a:r>
              <a:rPr lang="en-US" sz="2400" dirty="0" smtClean="0"/>
              <a:t>(Shoghi Effendi)</a:t>
            </a:r>
            <a:endParaRPr lang="en-US" sz="2400" dirty="0"/>
          </a:p>
        </p:txBody>
      </p:sp>
      <p:sp>
        <p:nvSpPr>
          <p:cNvPr id="4" name="Slide Number Placeholder 3"/>
          <p:cNvSpPr>
            <a:spLocks noGrp="1"/>
          </p:cNvSpPr>
          <p:nvPr>
            <p:ph type="sldNum" sz="quarter" idx="12"/>
          </p:nvPr>
        </p:nvSpPr>
        <p:spPr/>
        <p:txBody>
          <a:bodyPr/>
          <a:lstStyle/>
          <a:p>
            <a:pPr>
              <a:defRPr/>
            </a:pPr>
            <a:fld id="{16F747D9-EB07-48CD-9B52-878F3C5EEEAA}" type="slidenum">
              <a:rPr lang="en-US" smtClean="0"/>
              <a:pPr>
                <a:defRPr/>
              </a:pPr>
              <a:t>5</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a:p>
        </p:txBody>
      </p:sp>
    </p:spTree>
    <p:extLst>
      <p:ext uri="{BB962C8B-B14F-4D97-AF65-F5344CB8AC3E}">
        <p14:creationId xmlns:p14="http://schemas.microsoft.com/office/powerpoint/2010/main" val="178903863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Expectation and Rejection</a:t>
            </a:r>
            <a:endParaRPr lang="en-US" dirty="0"/>
          </a:p>
        </p:txBody>
      </p:sp>
      <p:sp>
        <p:nvSpPr>
          <p:cNvPr id="3" name="Content Placeholder 2"/>
          <p:cNvSpPr>
            <a:spLocks noGrp="1"/>
          </p:cNvSpPr>
          <p:nvPr>
            <p:ph idx="1"/>
          </p:nvPr>
        </p:nvSpPr>
        <p:spPr>
          <a:xfrm>
            <a:off x="457200" y="5228823"/>
            <a:ext cx="8229600" cy="897340"/>
          </a:xfrm>
        </p:spPr>
        <p:txBody>
          <a:bodyPr/>
          <a:lstStyle/>
          <a:p>
            <a:r>
              <a:rPr lang="en-US" sz="2400" dirty="0" smtClean="0"/>
              <a:t>Humans pray for and </a:t>
            </a:r>
            <a:r>
              <a:rPr lang="en-US" sz="2400" dirty="0"/>
              <a:t>expect a</a:t>
            </a:r>
            <a:r>
              <a:rPr lang="en-US" sz="2400" dirty="0" smtClean="0"/>
              <a:t> Messiah </a:t>
            </a:r>
            <a:r>
              <a:rPr lang="en-US" sz="2400" dirty="0"/>
              <a:t>but persecute </a:t>
            </a:r>
            <a:r>
              <a:rPr lang="en-US" sz="2400" dirty="0" smtClean="0"/>
              <a:t>Him </a:t>
            </a:r>
            <a:r>
              <a:rPr lang="en-US" sz="2400" dirty="0"/>
              <a:t>when He appears.</a:t>
            </a:r>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50</a:t>
            </a:fld>
            <a:endParaRPr lang="en-US"/>
          </a:p>
        </p:txBody>
      </p:sp>
      <p:sp>
        <p:nvSpPr>
          <p:cNvPr id="5" name="Rectangle 4"/>
          <p:cNvSpPr/>
          <p:nvPr/>
        </p:nvSpPr>
        <p:spPr>
          <a:xfrm>
            <a:off x="464024" y="1657528"/>
            <a:ext cx="8202304" cy="3293209"/>
          </a:xfrm>
          <a:prstGeom prst="rect">
            <a:avLst/>
          </a:prstGeom>
          <a:solidFill>
            <a:schemeClr val="accent1">
              <a:lumMod val="20000"/>
              <a:lumOff val="80000"/>
            </a:schemeClr>
          </a:solidFill>
        </p:spPr>
        <p:txBody>
          <a:bodyPr wrap="square">
            <a:spAutoFit/>
          </a:bodyPr>
          <a:lstStyle/>
          <a:p>
            <a:pPr marL="180000">
              <a:spcBef>
                <a:spcPts val="600"/>
              </a:spcBef>
              <a:spcAft>
                <a:spcPts val="600"/>
              </a:spcAft>
            </a:pPr>
            <a:r>
              <a:rPr lang="en-US" sz="2600" i="1" dirty="0"/>
              <a:t>How often have they expected His coming, how frequently have they prayed that the breeze of divine mercy might blow, and the promised </a:t>
            </a:r>
            <a:r>
              <a:rPr lang="en-US" sz="2600" i="1" dirty="0" smtClean="0"/>
              <a:t>Beauty… </a:t>
            </a:r>
            <a:r>
              <a:rPr lang="en-US" sz="2600" i="1" dirty="0"/>
              <a:t>be made manifest to all the world.  And </a:t>
            </a:r>
            <a:r>
              <a:rPr lang="en-US" sz="2600" i="1" dirty="0" err="1"/>
              <a:t>whensoever</a:t>
            </a:r>
            <a:r>
              <a:rPr lang="en-US" sz="2600" i="1" dirty="0"/>
              <a:t> the portals of grace did open, and the clouds of divine bounty did rain upon mankind, and the light of the Unseen did shine above the horizon of celestial might, they all denied Him, and turned away from His face. </a:t>
            </a:r>
            <a:r>
              <a:rPr lang="en-US" sz="2000" dirty="0" smtClean="0"/>
              <a:t>(¶3)</a:t>
            </a:r>
            <a:endParaRPr lang="en-US" sz="2600" dirty="0"/>
          </a:p>
        </p:txBody>
      </p:sp>
      <p:sp>
        <p:nvSpPr>
          <p:cNvPr id="7" name="Date Placeholder 6"/>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50216906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Detachment from all…</a:t>
            </a:r>
            <a:endParaRPr lang="en-US" dirty="0"/>
          </a:p>
        </p:txBody>
      </p:sp>
      <p:sp>
        <p:nvSpPr>
          <p:cNvPr id="3" name="Content Placeholder 2"/>
          <p:cNvSpPr>
            <a:spLocks noGrp="1"/>
          </p:cNvSpPr>
          <p:nvPr>
            <p:ph idx="1"/>
          </p:nvPr>
        </p:nvSpPr>
        <p:spPr>
          <a:xfrm>
            <a:off x="457200" y="3296993"/>
            <a:ext cx="8229600" cy="2829170"/>
          </a:xfrm>
        </p:spPr>
        <p:txBody>
          <a:bodyPr/>
          <a:lstStyle/>
          <a:p>
            <a:r>
              <a:rPr lang="en-US" sz="2400" dirty="0" smtClean="0"/>
              <a:t>Preconceived ideas are an obstacle to understand and recognize the Divine message.</a:t>
            </a:r>
          </a:p>
          <a:p>
            <a:pPr>
              <a:spcBef>
                <a:spcPts val="1200"/>
              </a:spcBef>
            </a:pPr>
            <a:r>
              <a:rPr lang="en-US" sz="2400" dirty="0" smtClean="0"/>
              <a:t>History of religions shows that the majority of the first persons to recognize the Manifestations of God were not the educated or the most preeminent in their time.</a:t>
            </a:r>
          </a:p>
          <a:p>
            <a:pPr>
              <a:spcBef>
                <a:spcPts val="1200"/>
              </a:spcBef>
            </a:pPr>
            <a:r>
              <a:rPr lang="en-US" sz="2400" dirty="0" smtClean="0"/>
              <a:t>The spiritual requirements for a true seeker to acquire Divine Knowledge are described in the </a:t>
            </a:r>
            <a:r>
              <a:rPr lang="en-US" sz="2400" dirty="0" err="1" smtClean="0"/>
              <a:t>Íqán</a:t>
            </a:r>
            <a:r>
              <a:rPr lang="en-US" sz="2400" dirty="0" smtClean="0"/>
              <a:t>.</a:t>
            </a:r>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51</a:t>
            </a:fld>
            <a:endParaRPr lang="en-US"/>
          </a:p>
        </p:txBody>
      </p:sp>
      <p:sp>
        <p:nvSpPr>
          <p:cNvPr id="5" name="Rectangle 4"/>
          <p:cNvSpPr/>
          <p:nvPr/>
        </p:nvSpPr>
        <p:spPr>
          <a:xfrm>
            <a:off x="464024" y="1657528"/>
            <a:ext cx="8202304" cy="1292662"/>
          </a:xfrm>
          <a:prstGeom prst="rect">
            <a:avLst/>
          </a:prstGeom>
          <a:solidFill>
            <a:schemeClr val="accent1">
              <a:lumMod val="20000"/>
              <a:lumOff val="80000"/>
            </a:schemeClr>
          </a:solidFill>
        </p:spPr>
        <p:txBody>
          <a:bodyPr wrap="square">
            <a:spAutoFit/>
          </a:bodyPr>
          <a:lstStyle/>
          <a:p>
            <a:pPr marL="180000">
              <a:spcBef>
                <a:spcPts val="600"/>
              </a:spcBef>
              <a:spcAft>
                <a:spcPts val="600"/>
              </a:spcAft>
            </a:pPr>
            <a:r>
              <a:rPr lang="en-US" sz="2600" i="1" dirty="0"/>
              <a:t>No man shall attain the shores of the ocean of true understanding except he be detached from all that is in heaven and on earth.</a:t>
            </a:r>
            <a:r>
              <a:rPr lang="en-US" sz="2000" dirty="0"/>
              <a:t> (¶1)</a:t>
            </a:r>
            <a:endParaRPr lang="en-US" sz="2600" dirty="0"/>
          </a:p>
        </p:txBody>
      </p:sp>
      <p:sp>
        <p:nvSpPr>
          <p:cNvPr id="7" name="Date Placeholder 6"/>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162957319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Never seek to exalt himself…</a:t>
            </a:r>
            <a:endParaRPr lang="en-US" dirty="0"/>
          </a:p>
        </p:txBody>
      </p:sp>
      <p:sp>
        <p:nvSpPr>
          <p:cNvPr id="3" name="Content Placeholder 2"/>
          <p:cNvSpPr>
            <a:spLocks noGrp="1"/>
          </p:cNvSpPr>
          <p:nvPr>
            <p:ph idx="1"/>
          </p:nvPr>
        </p:nvSpPr>
        <p:spPr>
          <a:xfrm>
            <a:off x="457200" y="3595607"/>
            <a:ext cx="8229600" cy="2530556"/>
          </a:xfrm>
        </p:spPr>
        <p:txBody>
          <a:bodyPr/>
          <a:lstStyle/>
          <a:p>
            <a:r>
              <a:rPr lang="en-US" sz="2400" dirty="0" smtClean="0"/>
              <a:t>(…)</a:t>
            </a:r>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52</a:t>
            </a:fld>
            <a:endParaRPr lang="en-US"/>
          </a:p>
        </p:txBody>
      </p:sp>
      <p:sp>
        <p:nvSpPr>
          <p:cNvPr id="5" name="Rectangle 4"/>
          <p:cNvSpPr/>
          <p:nvPr/>
        </p:nvSpPr>
        <p:spPr>
          <a:xfrm>
            <a:off x="464024" y="1657528"/>
            <a:ext cx="8202304" cy="3293209"/>
          </a:xfrm>
          <a:prstGeom prst="rect">
            <a:avLst/>
          </a:prstGeom>
          <a:solidFill>
            <a:schemeClr val="accent1">
              <a:lumMod val="20000"/>
              <a:lumOff val="80000"/>
            </a:schemeClr>
          </a:solidFill>
        </p:spPr>
        <p:txBody>
          <a:bodyPr wrap="square">
            <a:spAutoFit/>
          </a:bodyPr>
          <a:lstStyle/>
          <a:p>
            <a:pPr marL="180000">
              <a:spcBef>
                <a:spcPts val="600"/>
              </a:spcBef>
              <a:spcAft>
                <a:spcPts val="600"/>
              </a:spcAft>
            </a:pPr>
            <a:r>
              <a:rPr lang="en-US" sz="2600" i="1" dirty="0"/>
              <a:t>He must never seek to exalt himself above any one, must wash away from the tablet of his heart every trace of pride and vainglory, must cling unto patience and resignation, observe silence, and refrain from idle talk.  For the tongue is a </a:t>
            </a:r>
            <a:r>
              <a:rPr lang="en-US" sz="2600" i="1" dirty="0" err="1"/>
              <a:t>smouldering</a:t>
            </a:r>
            <a:r>
              <a:rPr lang="en-US" sz="2600" i="1" dirty="0"/>
              <a:t> fire, and excess of speech a deadly poison. </a:t>
            </a:r>
            <a:r>
              <a:rPr lang="en-US" sz="2600" i="1" dirty="0" smtClean="0"/>
              <a:t>Material </a:t>
            </a:r>
            <a:r>
              <a:rPr lang="en-US" sz="2600" i="1" dirty="0"/>
              <a:t>fire </a:t>
            </a:r>
            <a:r>
              <a:rPr lang="en-US" sz="2600" i="1" dirty="0" err="1"/>
              <a:t>consumeth</a:t>
            </a:r>
            <a:r>
              <a:rPr lang="en-US" sz="2600" i="1" dirty="0"/>
              <a:t> the body, whereas the fire of the tongue </a:t>
            </a:r>
            <a:r>
              <a:rPr lang="en-US" sz="2600" i="1" dirty="0" err="1"/>
              <a:t>devoureth</a:t>
            </a:r>
            <a:r>
              <a:rPr lang="en-US" sz="2600" i="1" dirty="0"/>
              <a:t> both heart and soul</a:t>
            </a:r>
            <a:r>
              <a:rPr lang="en-US" sz="2600" i="1" dirty="0" smtClean="0"/>
              <a:t>.</a:t>
            </a:r>
            <a:r>
              <a:rPr lang="en-US" sz="2000" dirty="0" smtClean="0"/>
              <a:t> (¶213)</a:t>
            </a:r>
            <a:endParaRPr lang="en-US" sz="2600" dirty="0"/>
          </a:p>
        </p:txBody>
      </p:sp>
      <p:sp>
        <p:nvSpPr>
          <p:cNvPr id="7" name="Date Placeholder 6"/>
          <p:cNvSpPr>
            <a:spLocks noGrp="1"/>
          </p:cNvSpPr>
          <p:nvPr>
            <p:ph type="dt" sz="half" idx="10"/>
          </p:nvPr>
        </p:nvSpPr>
        <p:spPr/>
        <p:txBody>
          <a:bodyPr/>
          <a:lstStyle/>
          <a:p>
            <a:pPr>
              <a:defRPr/>
            </a:pPr>
            <a:r>
              <a:rPr lang="pt-PT" smtClean="0"/>
              <a:t>Marco Oliveira</a:t>
            </a:r>
            <a:endParaRPr lang="en-US" dirty="0"/>
          </a:p>
        </p:txBody>
      </p:sp>
      <p:sp>
        <p:nvSpPr>
          <p:cNvPr id="8" name="Content Placeholder 2"/>
          <p:cNvSpPr txBox="1">
            <a:spLocks/>
          </p:cNvSpPr>
          <p:nvPr/>
        </p:nvSpPr>
        <p:spPr bwMode="auto">
          <a:xfrm>
            <a:off x="457200" y="5228823"/>
            <a:ext cx="8229600" cy="897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smtClean="0"/>
              <a:t>In the </a:t>
            </a:r>
            <a:r>
              <a:rPr lang="en-US" sz="2400" dirty="0" smtClean="0"/>
              <a:t>Kitáb-i-Íqán</a:t>
            </a:r>
            <a:r>
              <a:rPr lang="en-US" sz="2400" dirty="0" smtClean="0"/>
              <a:t>, </a:t>
            </a:r>
            <a:r>
              <a:rPr lang="en-US" sz="2400" dirty="0"/>
              <a:t>Bahá'u'lláh </a:t>
            </a:r>
            <a:r>
              <a:rPr lang="en-US" sz="2400" dirty="0" smtClean="0"/>
              <a:t>presents </a:t>
            </a:r>
            <a:r>
              <a:rPr lang="en-US" sz="2400" dirty="0"/>
              <a:t>the eschaton within a moral framework, rather than </a:t>
            </a:r>
            <a:r>
              <a:rPr lang="en-US" sz="2400" dirty="0" smtClean="0"/>
              <a:t>political one. </a:t>
            </a:r>
          </a:p>
        </p:txBody>
      </p:sp>
    </p:spTree>
    <p:extLst>
      <p:ext uri="{BB962C8B-B14F-4D97-AF65-F5344CB8AC3E}">
        <p14:creationId xmlns:p14="http://schemas.microsoft.com/office/powerpoint/2010/main" val="210788003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Moral Reform</a:t>
            </a:r>
            <a:endParaRPr lang="en-US" dirty="0"/>
          </a:p>
        </p:txBody>
      </p:sp>
      <p:sp>
        <p:nvSpPr>
          <p:cNvPr id="3" name="Content Placeholder 2"/>
          <p:cNvSpPr>
            <a:spLocks noGrp="1"/>
          </p:cNvSpPr>
          <p:nvPr>
            <p:ph idx="1"/>
          </p:nvPr>
        </p:nvSpPr>
        <p:spPr>
          <a:xfrm>
            <a:off x="457200" y="5228823"/>
            <a:ext cx="8229600" cy="897340"/>
          </a:xfrm>
        </p:spPr>
        <p:txBody>
          <a:bodyPr/>
          <a:lstStyle/>
          <a:p>
            <a:r>
              <a:rPr lang="en-US" sz="2400" dirty="0"/>
              <a:t>Bahá'u'lláh </a:t>
            </a:r>
            <a:r>
              <a:rPr lang="en-US" sz="2400" dirty="0"/>
              <a:t>made moral reform a precondition to the realization of the eschaton, the anticipated apocalypse. </a:t>
            </a:r>
            <a:endParaRPr lang="en-US" sz="2400" dirty="0" smtClean="0"/>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53</a:t>
            </a:fld>
            <a:endParaRPr lang="en-US"/>
          </a:p>
        </p:txBody>
      </p:sp>
      <p:sp>
        <p:nvSpPr>
          <p:cNvPr id="5" name="Rectangle 4"/>
          <p:cNvSpPr/>
          <p:nvPr/>
        </p:nvSpPr>
        <p:spPr>
          <a:xfrm>
            <a:off x="464024" y="1657528"/>
            <a:ext cx="8202304" cy="3293209"/>
          </a:xfrm>
          <a:prstGeom prst="rect">
            <a:avLst/>
          </a:prstGeom>
          <a:solidFill>
            <a:schemeClr val="accent1">
              <a:lumMod val="20000"/>
              <a:lumOff val="80000"/>
            </a:schemeClr>
          </a:solidFill>
        </p:spPr>
        <p:txBody>
          <a:bodyPr wrap="square">
            <a:spAutoFit/>
          </a:bodyPr>
          <a:lstStyle/>
          <a:p>
            <a:pPr marL="180000">
              <a:spcBef>
                <a:spcPts val="600"/>
              </a:spcBef>
              <a:spcAft>
                <a:spcPts val="600"/>
              </a:spcAft>
            </a:pPr>
            <a:r>
              <a:rPr lang="en-US" sz="2600" i="1" dirty="0"/>
              <a:t>He should </a:t>
            </a:r>
            <a:r>
              <a:rPr lang="en-US" sz="2600" i="1" dirty="0" err="1"/>
              <a:t>succour</a:t>
            </a:r>
            <a:r>
              <a:rPr lang="en-US" sz="2600" i="1" dirty="0"/>
              <a:t> the dispossessed, and never withhold his </a:t>
            </a:r>
            <a:r>
              <a:rPr lang="en-US" sz="2600" i="1" dirty="0" err="1"/>
              <a:t>favour</a:t>
            </a:r>
            <a:r>
              <a:rPr lang="en-US" sz="2600" i="1" dirty="0"/>
              <a:t> from the </a:t>
            </a:r>
            <a:r>
              <a:rPr lang="en-US" sz="2600" i="1" dirty="0" smtClean="0"/>
              <a:t>destitute… He </a:t>
            </a:r>
            <a:r>
              <a:rPr lang="en-US" sz="2600" i="1" dirty="0"/>
              <a:t>should not wish for others that which he doth not wish for himself, nor promise that which he doth not fulfil. </a:t>
            </a:r>
            <a:r>
              <a:rPr lang="en-US" sz="2600" i="1" dirty="0" smtClean="0"/>
              <a:t>With </a:t>
            </a:r>
            <a:r>
              <a:rPr lang="en-US" sz="2600" i="1" dirty="0"/>
              <a:t>all his heart should the seeker avoid fellowship with evil doers, and pray for the remission of their sins</a:t>
            </a:r>
            <a:r>
              <a:rPr lang="en-US" sz="2600" i="1" dirty="0" smtClean="0"/>
              <a:t>. </a:t>
            </a:r>
            <a:r>
              <a:rPr lang="en-US" sz="2600" i="1" dirty="0"/>
              <a:t>He should forgive the sinful, and never despise his low estate, for none </a:t>
            </a:r>
            <a:r>
              <a:rPr lang="en-US" sz="2600" i="1" dirty="0" err="1"/>
              <a:t>knoweth</a:t>
            </a:r>
            <a:r>
              <a:rPr lang="en-US" sz="2600" i="1" dirty="0"/>
              <a:t> what his own end shall be. </a:t>
            </a:r>
            <a:r>
              <a:rPr lang="en-US" sz="2000" dirty="0" smtClean="0"/>
              <a:t>(¶214)</a:t>
            </a:r>
            <a:endParaRPr lang="en-US" sz="2600" dirty="0"/>
          </a:p>
        </p:txBody>
      </p:sp>
      <p:sp>
        <p:nvSpPr>
          <p:cNvPr id="7" name="Date Placeholder 6"/>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201597896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Baghdad</a:t>
            </a:r>
            <a:r>
              <a:rPr lang="en-US" dirty="0" smtClean="0"/>
              <a:t>, 19th Century</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94820" y="1716109"/>
            <a:ext cx="7457390" cy="4525963"/>
          </a:xfrm>
        </p:spPr>
      </p:pic>
      <p:sp>
        <p:nvSpPr>
          <p:cNvPr id="4" name="Date Placeholder 3"/>
          <p:cNvSpPr>
            <a:spLocks noGrp="1"/>
          </p:cNvSpPr>
          <p:nvPr>
            <p:ph type="dt" sz="half" idx="10"/>
          </p:nvPr>
        </p:nvSpPr>
        <p:spPr/>
        <p:txBody>
          <a:bodyPr/>
          <a:lstStyle/>
          <a:p>
            <a:pPr>
              <a:defRPr/>
            </a:pPr>
            <a:r>
              <a:rPr lang="pt-PT" smtClean="0"/>
              <a:t>Marco Oliveira</a:t>
            </a:r>
            <a:endParaRPr lang="en-US" dirty="0"/>
          </a:p>
        </p:txBody>
      </p:sp>
      <p:sp>
        <p:nvSpPr>
          <p:cNvPr id="6" name="Slide Number Placeholder 5"/>
          <p:cNvSpPr>
            <a:spLocks noGrp="1"/>
          </p:cNvSpPr>
          <p:nvPr>
            <p:ph type="sldNum" sz="quarter" idx="12"/>
          </p:nvPr>
        </p:nvSpPr>
        <p:spPr/>
        <p:txBody>
          <a:bodyPr/>
          <a:lstStyle/>
          <a:p>
            <a:pPr>
              <a:defRPr/>
            </a:pPr>
            <a:fld id="{C72A4EE4-B3BE-411B-90F0-0CA5DC032A38}" type="slidenum">
              <a:rPr lang="en-US" smtClean="0"/>
              <a:pPr>
                <a:defRPr/>
              </a:pPr>
              <a:t>54</a:t>
            </a:fld>
            <a:endParaRPr lang="en-US"/>
          </a:p>
        </p:txBody>
      </p:sp>
    </p:spTree>
    <p:extLst>
      <p:ext uri="{BB962C8B-B14F-4D97-AF65-F5344CB8AC3E}">
        <p14:creationId xmlns:p14="http://schemas.microsoft.com/office/powerpoint/2010/main" val="191749218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b="1" dirty="0" smtClean="0"/>
              <a:t>Signs of a new Revelation</a:t>
            </a:r>
            <a:endParaRPr lang="en-US" sz="4800" b="1" dirty="0"/>
          </a:p>
        </p:txBody>
      </p:sp>
      <p:sp>
        <p:nvSpPr>
          <p:cNvPr id="3" name="Subtitle 2"/>
          <p:cNvSpPr>
            <a:spLocks noGrp="1"/>
          </p:cNvSpPr>
          <p:nvPr>
            <p:ph type="subTitle" idx="1"/>
          </p:nvPr>
        </p:nvSpPr>
        <p:spPr>
          <a:xfrm>
            <a:off x="696035" y="3749720"/>
            <a:ext cx="7724633" cy="1752600"/>
          </a:xfrm>
        </p:spPr>
        <p:txBody>
          <a:bodyPr/>
          <a:lstStyle/>
          <a:p>
            <a:r>
              <a:rPr lang="en-US" sz="2400" dirty="0" smtClean="0"/>
              <a:t>“Such </a:t>
            </a:r>
            <a:r>
              <a:rPr lang="en-US" sz="2400" dirty="0"/>
              <a:t>are the strains of celestial melody which the immortal Bird of Heaven, warbling upon the </a:t>
            </a:r>
            <a:r>
              <a:rPr lang="en-US" sz="2400" dirty="0" err="1"/>
              <a:t>Sadrih</a:t>
            </a:r>
            <a:r>
              <a:rPr lang="en-US" sz="2400" dirty="0"/>
              <a:t> of </a:t>
            </a:r>
            <a:r>
              <a:rPr lang="en-US" sz="2400" dirty="0" err="1"/>
              <a:t>Bahá</a:t>
            </a:r>
            <a:r>
              <a:rPr lang="en-US" sz="2400" dirty="0"/>
              <a:t>, </a:t>
            </a:r>
            <a:r>
              <a:rPr lang="en-US" sz="2400" dirty="0" err="1"/>
              <a:t>poureth</a:t>
            </a:r>
            <a:r>
              <a:rPr lang="en-US" sz="2400" dirty="0"/>
              <a:t> out upon thee, that, by the permission of God, thou </a:t>
            </a:r>
            <a:r>
              <a:rPr lang="en-US" sz="2400" dirty="0" err="1"/>
              <a:t>mayest</a:t>
            </a:r>
            <a:r>
              <a:rPr lang="en-US" sz="2400" dirty="0"/>
              <a:t> tread the path of divine knowledge and wisdom</a:t>
            </a:r>
            <a:r>
              <a:rPr lang="en-US" sz="2400" dirty="0" smtClean="0"/>
              <a:t>.” </a:t>
            </a:r>
            <a:r>
              <a:rPr lang="en-US" sz="2000" dirty="0"/>
              <a:t>(¶85</a:t>
            </a:r>
            <a:r>
              <a:rPr lang="en-US" sz="2000" dirty="0" smtClean="0"/>
              <a:t>)</a:t>
            </a:r>
            <a:endParaRPr lang="en-US" sz="2400" dirty="0" smtClean="0"/>
          </a:p>
        </p:txBody>
      </p:sp>
      <p:sp>
        <p:nvSpPr>
          <p:cNvPr id="4" name="Slide Number Placeholder 3"/>
          <p:cNvSpPr>
            <a:spLocks noGrp="1"/>
          </p:cNvSpPr>
          <p:nvPr>
            <p:ph type="sldNum" sz="quarter" idx="12"/>
          </p:nvPr>
        </p:nvSpPr>
        <p:spPr/>
        <p:txBody>
          <a:bodyPr/>
          <a:lstStyle/>
          <a:p>
            <a:pPr>
              <a:defRPr/>
            </a:pPr>
            <a:fld id="{16F747D9-EB07-48CD-9B52-878F3C5EEEAA}" type="slidenum">
              <a:rPr lang="en-US" smtClean="0"/>
              <a:pPr>
                <a:defRPr/>
              </a:pPr>
              <a:t>55</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a:p>
        </p:txBody>
      </p:sp>
    </p:spTree>
    <p:extLst>
      <p:ext uri="{BB962C8B-B14F-4D97-AF65-F5344CB8AC3E}">
        <p14:creationId xmlns:p14="http://schemas.microsoft.com/office/powerpoint/2010/main" val="191265613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lstStyle/>
          <a:p>
            <a:r>
              <a:rPr lang="en-US" sz="2400" dirty="0" smtClean="0"/>
              <a:t>In the </a:t>
            </a:r>
            <a:r>
              <a:rPr lang="en-US" sz="2400" dirty="0"/>
              <a:t>Kitáb-i-Íqán</a:t>
            </a:r>
            <a:r>
              <a:rPr lang="en-US" sz="2400" dirty="0" smtClean="0"/>
              <a:t>, </a:t>
            </a:r>
            <a:r>
              <a:rPr lang="en-US" sz="2400" dirty="0"/>
              <a:t>Bahá'u'lláh </a:t>
            </a:r>
            <a:r>
              <a:rPr lang="en-US" sz="2400" dirty="0" smtClean="0"/>
              <a:t>elucidates </a:t>
            </a:r>
            <a:r>
              <a:rPr lang="en-US" sz="2400" dirty="0"/>
              <a:t>and </a:t>
            </a:r>
            <a:r>
              <a:rPr lang="en-US" sz="2400" dirty="0" smtClean="0"/>
              <a:t>interprets the Writings of the past. He prepares </a:t>
            </a:r>
            <a:r>
              <a:rPr lang="en-US" sz="2400" dirty="0"/>
              <a:t>the </a:t>
            </a:r>
            <a:r>
              <a:rPr lang="en-US" sz="2400" dirty="0" err="1"/>
              <a:t>Bábís</a:t>
            </a:r>
            <a:r>
              <a:rPr lang="en-US" sz="2400" dirty="0"/>
              <a:t> for a messianic figure who would fulfill a radically redefined eschaton</a:t>
            </a:r>
            <a:r>
              <a:rPr lang="en-US" sz="2400" dirty="0" smtClean="0"/>
              <a:t>.</a:t>
            </a:r>
          </a:p>
          <a:p>
            <a:pPr>
              <a:spcBef>
                <a:spcPts val="1200"/>
              </a:spcBef>
            </a:pPr>
            <a:r>
              <a:rPr lang="en-US" sz="2400" dirty="0"/>
              <a:t>The Book of Certitude can be seen as advance legitimation for </a:t>
            </a:r>
            <a:r>
              <a:rPr lang="en-US" sz="2400" dirty="0" err="1"/>
              <a:t>Bahá'u'lláh’s</a:t>
            </a:r>
            <a:r>
              <a:rPr lang="en-US" sz="2400" dirty="0"/>
              <a:t> </a:t>
            </a:r>
            <a:r>
              <a:rPr lang="en-US" sz="2400" dirty="0"/>
              <a:t>own prophetic </a:t>
            </a:r>
            <a:r>
              <a:rPr lang="en-US" sz="2400" dirty="0" smtClean="0"/>
              <a:t>credentials.</a:t>
            </a:r>
            <a:endParaRPr lang="en-US" sz="2400" dirty="0"/>
          </a:p>
          <a:p>
            <a:pPr>
              <a:spcBef>
                <a:spcPts val="1200"/>
              </a:spcBef>
            </a:pPr>
            <a:r>
              <a:rPr lang="en-US" sz="2400" dirty="0" smtClean="0"/>
              <a:t>The Book of Certitude is also an apology for two eschatological figures: the </a:t>
            </a:r>
            <a:r>
              <a:rPr lang="en-US" sz="2400" dirty="0" err="1" smtClean="0"/>
              <a:t>Báb</a:t>
            </a:r>
            <a:r>
              <a:rPr lang="en-US" sz="2400" dirty="0" smtClean="0"/>
              <a:t> (as </a:t>
            </a:r>
            <a:r>
              <a:rPr lang="en-US" sz="2400" dirty="0" err="1" smtClean="0"/>
              <a:t>Qá’im</a:t>
            </a:r>
            <a:r>
              <a:rPr lang="en-US" sz="2400" dirty="0" smtClean="0"/>
              <a:t>) and </a:t>
            </a:r>
            <a:r>
              <a:rPr lang="en-US" sz="2400" dirty="0"/>
              <a:t>Bahá'u'lláh </a:t>
            </a:r>
            <a:r>
              <a:rPr lang="en-US" sz="2400" dirty="0" smtClean="0"/>
              <a:t>(“He Whom God Shall Make Manifest”).</a:t>
            </a:r>
          </a:p>
          <a:p>
            <a:pPr>
              <a:spcBef>
                <a:spcPts val="1200"/>
              </a:spcBef>
            </a:pPr>
            <a:r>
              <a:rPr lang="en-US" sz="2400" dirty="0" smtClean="0"/>
              <a:t>In some passages in the </a:t>
            </a:r>
            <a:r>
              <a:rPr lang="en-US" sz="2400" dirty="0" err="1" smtClean="0"/>
              <a:t>Íqán</a:t>
            </a:r>
            <a:r>
              <a:rPr lang="en-US" sz="2400" dirty="0" smtClean="0"/>
              <a:t>, </a:t>
            </a:r>
            <a:r>
              <a:rPr lang="en-US" sz="2400" dirty="0"/>
              <a:t>Bahá'u'lláh </a:t>
            </a:r>
            <a:r>
              <a:rPr lang="en-US" sz="2400" dirty="0" smtClean="0"/>
              <a:t>uses figurative language to announce the imminence </a:t>
            </a:r>
            <a:r>
              <a:rPr lang="en-US" sz="2400" dirty="0"/>
              <a:t>of </a:t>
            </a:r>
            <a:r>
              <a:rPr lang="en-US" sz="2400" dirty="0" smtClean="0"/>
              <a:t>His </a:t>
            </a:r>
            <a:r>
              <a:rPr lang="en-US" sz="2400" dirty="0"/>
              <a:t>own </a:t>
            </a:r>
            <a:r>
              <a:rPr lang="en-US" sz="2400" dirty="0" smtClean="0"/>
              <a:t>revelation.</a:t>
            </a:r>
          </a:p>
          <a:p>
            <a:endParaRPr lang="en-US" sz="2400" dirty="0"/>
          </a:p>
        </p:txBody>
      </p:sp>
      <p:sp>
        <p:nvSpPr>
          <p:cNvPr id="2" name="Title 1"/>
          <p:cNvSpPr>
            <a:spLocks noGrp="1"/>
          </p:cNvSpPr>
          <p:nvPr>
            <p:ph type="title"/>
          </p:nvPr>
        </p:nvSpPr>
        <p:spPr/>
        <p:txBody>
          <a:bodyPr/>
          <a:lstStyle/>
          <a:p>
            <a:r>
              <a:rPr lang="en-US" dirty="0" smtClean="0"/>
              <a:t>Introduction</a:t>
            </a:r>
            <a:endParaRPr lang="en-US" dirty="0"/>
          </a:p>
        </p:txBody>
      </p:sp>
      <p:sp>
        <p:nvSpPr>
          <p:cNvPr id="4" name="Date Placeholder 3"/>
          <p:cNvSpPr>
            <a:spLocks noGrp="1"/>
          </p:cNvSpPr>
          <p:nvPr>
            <p:ph type="dt" sz="half" idx="10"/>
          </p:nvPr>
        </p:nvSpPr>
        <p:spPr/>
        <p:txBody>
          <a:bodyPr/>
          <a:lstStyle/>
          <a:p>
            <a:pPr>
              <a:defRPr/>
            </a:pPr>
            <a:r>
              <a:rPr lang="en-US" dirty="0" smtClean="0"/>
              <a:t>Marco Oliveira</a:t>
            </a:r>
            <a:endParaRPr lang="en-US" dirty="0"/>
          </a:p>
        </p:txBody>
      </p:sp>
      <p:sp>
        <p:nvSpPr>
          <p:cNvPr id="6" name="Slide Number Placeholder 5"/>
          <p:cNvSpPr>
            <a:spLocks noGrp="1"/>
          </p:cNvSpPr>
          <p:nvPr>
            <p:ph type="sldNum" sz="quarter" idx="12"/>
          </p:nvPr>
        </p:nvSpPr>
        <p:spPr/>
        <p:txBody>
          <a:bodyPr/>
          <a:lstStyle/>
          <a:p>
            <a:pPr>
              <a:defRPr/>
            </a:pPr>
            <a:fld id="{C72A4EE4-B3BE-411B-90F0-0CA5DC032A38}" type="slidenum">
              <a:rPr lang="en-US" smtClean="0"/>
              <a:pPr>
                <a:defRPr/>
              </a:pPr>
              <a:t>56</a:t>
            </a:fld>
            <a:endParaRPr lang="en-US" dirty="0"/>
          </a:p>
        </p:txBody>
      </p:sp>
    </p:spTree>
    <p:extLst>
      <p:ext uri="{BB962C8B-B14F-4D97-AF65-F5344CB8AC3E}">
        <p14:creationId xmlns:p14="http://schemas.microsoft.com/office/powerpoint/2010/main" val="228707888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Every single note</a:t>
            </a:r>
            <a:endParaRPr lang="en-US" dirty="0"/>
          </a:p>
        </p:txBody>
      </p:sp>
      <p:sp>
        <p:nvSpPr>
          <p:cNvPr id="3" name="Content Placeholder 2"/>
          <p:cNvSpPr>
            <a:spLocks noGrp="1"/>
          </p:cNvSpPr>
          <p:nvPr>
            <p:ph idx="1"/>
          </p:nvPr>
        </p:nvSpPr>
        <p:spPr>
          <a:xfrm>
            <a:off x="457200" y="1600200"/>
            <a:ext cx="8229600" cy="3816429"/>
          </a:xfrm>
          <a:solidFill>
            <a:schemeClr val="accent1">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indent="0">
              <a:spcBef>
                <a:spcPts val="600"/>
              </a:spcBef>
              <a:spcAft>
                <a:spcPts val="600"/>
              </a:spcAft>
              <a:buNone/>
            </a:pPr>
            <a:r>
              <a:rPr lang="en-US" sz="2400" i="1" dirty="0">
                <a:latin typeface="Calibri" pitchFamily="34" charset="0"/>
                <a:cs typeface="Arial" charset="0"/>
              </a:rPr>
              <a:t>By God! This Bird of </a:t>
            </a:r>
            <a:r>
              <a:rPr lang="en-US" sz="2400" i="1" dirty="0" smtClean="0">
                <a:latin typeface="Calibri" pitchFamily="34" charset="0"/>
                <a:cs typeface="Arial" charset="0"/>
              </a:rPr>
              <a:t>Heaven, </a:t>
            </a:r>
            <a:r>
              <a:rPr lang="en-US" sz="2400" i="1" dirty="0">
                <a:latin typeface="Calibri" pitchFamily="34" charset="0"/>
                <a:cs typeface="Arial" charset="0"/>
              </a:rPr>
              <a:t>now dwelling upon the dust, can, besides these melodies, utter a myriad songs, and is able, apart from these utterances, to unfold innumerable mysteries. Every single note of its unpronounced utterances is immeasurably exalted above all that hath already been revealed, and immensely glorified beyond that which hath streamed from this Pen. Let the future disclose the hour when the Brides of inner meaning will, as decreed by the Will of God, hasten forth, unveiled, out of their mystic mansions, and manifest themselves in the ancient realm of being</a:t>
            </a:r>
            <a:r>
              <a:rPr lang="en-US" sz="2600" i="1" dirty="0" smtClean="0">
                <a:latin typeface="Calibri" pitchFamily="34" charset="0"/>
                <a:cs typeface="Arial" charset="0"/>
              </a:rPr>
              <a:t>.</a:t>
            </a:r>
            <a:r>
              <a:rPr lang="en-US" sz="2000" i="1" dirty="0" smtClean="0">
                <a:latin typeface="Calibri" pitchFamily="34" charset="0"/>
                <a:cs typeface="Arial" charset="0"/>
              </a:rPr>
              <a:t>(¶190)</a:t>
            </a:r>
            <a:endParaRPr lang="pt-PT" sz="2600" i="1" dirty="0">
              <a:latin typeface="Calibri" pitchFamily="34" charset="0"/>
              <a:cs typeface="Arial" charset="0"/>
            </a:endParaRPr>
          </a:p>
        </p:txBody>
      </p:sp>
      <p:sp>
        <p:nvSpPr>
          <p:cNvPr id="4" name="Date Placeholder 3"/>
          <p:cNvSpPr>
            <a:spLocks noGrp="1"/>
          </p:cNvSpPr>
          <p:nvPr>
            <p:ph type="dt" sz="half" idx="10"/>
          </p:nvPr>
        </p:nvSpPr>
        <p:spPr/>
        <p:txBody>
          <a:bodyPr/>
          <a:lstStyle/>
          <a:p>
            <a:pPr>
              <a:defRPr/>
            </a:pPr>
            <a:r>
              <a:rPr lang="pt-PT" smtClean="0"/>
              <a:t>Marco Oliveira</a:t>
            </a:r>
            <a:endParaRPr lang="en-US" dirty="0"/>
          </a:p>
        </p:txBody>
      </p:sp>
      <p:sp>
        <p:nvSpPr>
          <p:cNvPr id="6" name="Slide Number Placeholder 5"/>
          <p:cNvSpPr>
            <a:spLocks noGrp="1"/>
          </p:cNvSpPr>
          <p:nvPr>
            <p:ph type="sldNum" sz="quarter" idx="12"/>
          </p:nvPr>
        </p:nvSpPr>
        <p:spPr/>
        <p:txBody>
          <a:bodyPr/>
          <a:lstStyle/>
          <a:p>
            <a:pPr>
              <a:defRPr/>
            </a:pPr>
            <a:fld id="{C72A4EE4-B3BE-411B-90F0-0CA5DC032A38}" type="slidenum">
              <a:rPr lang="en-US" smtClean="0"/>
              <a:pPr>
                <a:defRPr/>
              </a:pPr>
              <a:t>57</a:t>
            </a:fld>
            <a:endParaRPr lang="en-US"/>
          </a:p>
        </p:txBody>
      </p:sp>
    </p:spTree>
    <p:extLst>
      <p:ext uri="{BB962C8B-B14F-4D97-AF65-F5344CB8AC3E}">
        <p14:creationId xmlns:p14="http://schemas.microsoft.com/office/powerpoint/2010/main" val="325895176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Waters of Everlasting Life</a:t>
            </a:r>
            <a:endParaRPr lang="en-US" dirty="0"/>
          </a:p>
        </p:txBody>
      </p:sp>
      <p:sp>
        <p:nvSpPr>
          <p:cNvPr id="3" name="Content Placeholder 2"/>
          <p:cNvSpPr>
            <a:spLocks noGrp="1"/>
          </p:cNvSpPr>
          <p:nvPr>
            <p:ph idx="1"/>
          </p:nvPr>
        </p:nvSpPr>
        <p:spPr>
          <a:xfrm>
            <a:off x="457200" y="1600200"/>
            <a:ext cx="8229600" cy="2677656"/>
          </a:xfrm>
          <a:solidFill>
            <a:schemeClr val="accent1">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indent="0">
              <a:spcBef>
                <a:spcPts val="600"/>
              </a:spcBef>
              <a:spcAft>
                <a:spcPts val="600"/>
              </a:spcAft>
              <a:buNone/>
            </a:pPr>
            <a:r>
              <a:rPr lang="en-US" sz="2400" i="1" dirty="0">
                <a:latin typeface="Calibri" pitchFamily="34" charset="0"/>
                <a:cs typeface="Arial" charset="0"/>
              </a:rPr>
              <a:t>This wronged One will cite but one of these instances, thus conferring upon mankind, for the sake of God, such bounties as are yet concealed within the treasury of the hidden and sacred Tree, that haply mortal men may not remain deprived of their share of the immortal fruit, and attain to a dewdrop of the waters of everlasting life which, from </a:t>
            </a:r>
            <a:r>
              <a:rPr lang="en-US" sz="2400" i="1" dirty="0" err="1">
                <a:latin typeface="Calibri" pitchFamily="34" charset="0"/>
                <a:cs typeface="Arial" charset="0"/>
              </a:rPr>
              <a:t>Baghdád</a:t>
            </a:r>
            <a:r>
              <a:rPr lang="en-US" sz="2400" i="1" dirty="0">
                <a:latin typeface="Calibri" pitchFamily="34" charset="0"/>
                <a:cs typeface="Arial" charset="0"/>
              </a:rPr>
              <a:t>, the “Abode of Peace,” are being vouchsafed unto all mankind. </a:t>
            </a:r>
            <a:r>
              <a:rPr lang="en-US" sz="2000" i="1" dirty="0">
                <a:latin typeface="Calibri" pitchFamily="34" charset="0"/>
                <a:cs typeface="Arial" charset="0"/>
              </a:rPr>
              <a:t>(¶22</a:t>
            </a:r>
            <a:r>
              <a:rPr lang="en-US" sz="2000" i="1" dirty="0" smtClean="0">
                <a:latin typeface="Calibri" pitchFamily="34" charset="0"/>
                <a:cs typeface="Arial" charset="0"/>
              </a:rPr>
              <a:t>)</a:t>
            </a:r>
            <a:endParaRPr lang="en-US" sz="2000" i="1" dirty="0">
              <a:latin typeface="Calibri" pitchFamily="34" charset="0"/>
              <a:cs typeface="Arial" charset="0"/>
            </a:endParaRPr>
          </a:p>
        </p:txBody>
      </p:sp>
      <p:sp>
        <p:nvSpPr>
          <p:cNvPr id="4" name="Date Placeholder 3"/>
          <p:cNvSpPr>
            <a:spLocks noGrp="1"/>
          </p:cNvSpPr>
          <p:nvPr>
            <p:ph type="dt" sz="half" idx="10"/>
          </p:nvPr>
        </p:nvSpPr>
        <p:spPr/>
        <p:txBody>
          <a:bodyPr/>
          <a:lstStyle/>
          <a:p>
            <a:pPr>
              <a:defRPr/>
            </a:pPr>
            <a:r>
              <a:rPr lang="pt-PT" smtClean="0"/>
              <a:t>Marco Oliveira</a:t>
            </a:r>
            <a:endParaRPr lang="en-US" dirty="0"/>
          </a:p>
        </p:txBody>
      </p:sp>
      <p:sp>
        <p:nvSpPr>
          <p:cNvPr id="6" name="Slide Number Placeholder 5"/>
          <p:cNvSpPr>
            <a:spLocks noGrp="1"/>
          </p:cNvSpPr>
          <p:nvPr>
            <p:ph type="sldNum" sz="quarter" idx="12"/>
          </p:nvPr>
        </p:nvSpPr>
        <p:spPr/>
        <p:txBody>
          <a:bodyPr/>
          <a:lstStyle/>
          <a:p>
            <a:pPr>
              <a:defRPr/>
            </a:pPr>
            <a:fld id="{C72A4EE4-B3BE-411B-90F0-0CA5DC032A38}" type="slidenum">
              <a:rPr lang="en-US" smtClean="0"/>
              <a:pPr>
                <a:defRPr/>
              </a:pPr>
              <a:t>58</a:t>
            </a:fld>
            <a:endParaRPr lang="en-US"/>
          </a:p>
        </p:txBody>
      </p:sp>
      <p:sp>
        <p:nvSpPr>
          <p:cNvPr id="7" name="Content Placeholder 2"/>
          <p:cNvSpPr txBox="1">
            <a:spLocks/>
          </p:cNvSpPr>
          <p:nvPr/>
        </p:nvSpPr>
        <p:spPr bwMode="auto">
          <a:xfrm>
            <a:off x="429296" y="4534437"/>
            <a:ext cx="8229600" cy="1569660"/>
          </a:xfrm>
          <a:prstGeom prst="rect">
            <a:avLst/>
          </a:prstGeom>
          <a:noFill/>
          <a:ln>
            <a:noFill/>
          </a:ln>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600"/>
              </a:spcAft>
            </a:pPr>
            <a:r>
              <a:rPr lang="en-US" sz="2400" dirty="0">
                <a:latin typeface="Calibri" pitchFamily="34" charset="0"/>
                <a:cs typeface="Arial" charset="0"/>
              </a:rPr>
              <a:t>These reference to His words as </a:t>
            </a:r>
            <a:r>
              <a:rPr lang="en-US" sz="2400" dirty="0" smtClean="0">
                <a:latin typeface="Calibri" pitchFamily="34" charset="0"/>
                <a:cs typeface="Arial" charset="0"/>
              </a:rPr>
              <a:t>“</a:t>
            </a:r>
            <a:r>
              <a:rPr lang="en-US" sz="2400" i="1" dirty="0" smtClean="0">
                <a:latin typeface="Calibri" pitchFamily="34" charset="0"/>
                <a:cs typeface="Arial" charset="0"/>
              </a:rPr>
              <a:t>waters </a:t>
            </a:r>
            <a:r>
              <a:rPr lang="en-US" sz="2400" i="1" dirty="0">
                <a:latin typeface="Calibri" pitchFamily="34" charset="0"/>
                <a:cs typeface="Arial" charset="0"/>
              </a:rPr>
              <a:t>of everlasting life which, from </a:t>
            </a:r>
            <a:r>
              <a:rPr lang="en-US" sz="2400" i="1" dirty="0" err="1">
                <a:latin typeface="Calibri" pitchFamily="34" charset="0"/>
                <a:cs typeface="Arial" charset="0"/>
              </a:rPr>
              <a:t>Baghdád</a:t>
            </a:r>
            <a:r>
              <a:rPr lang="en-US" sz="2400" i="1" dirty="0">
                <a:latin typeface="Calibri" pitchFamily="34" charset="0"/>
                <a:cs typeface="Arial" charset="0"/>
              </a:rPr>
              <a:t>, the “Abode of Peace,” are being vouchsafed unto all </a:t>
            </a:r>
            <a:r>
              <a:rPr lang="en-US" sz="2400" i="1" dirty="0" smtClean="0">
                <a:latin typeface="Calibri" pitchFamily="34" charset="0"/>
                <a:cs typeface="Arial" charset="0"/>
              </a:rPr>
              <a:t>mankind”</a:t>
            </a:r>
            <a:r>
              <a:rPr lang="en-US" sz="2400" dirty="0" smtClean="0">
                <a:latin typeface="Calibri" pitchFamily="34" charset="0"/>
                <a:cs typeface="Arial" charset="0"/>
              </a:rPr>
              <a:t> </a:t>
            </a:r>
            <a:r>
              <a:rPr lang="en-US" sz="2400" dirty="0">
                <a:latin typeface="Calibri" pitchFamily="34" charset="0"/>
                <a:cs typeface="Arial" charset="0"/>
              </a:rPr>
              <a:t>is also an indication of the </a:t>
            </a:r>
            <a:r>
              <a:rPr lang="en-US" sz="2400" dirty="0" smtClean="0">
                <a:latin typeface="Calibri" pitchFamily="34" charset="0"/>
                <a:cs typeface="Arial" charset="0"/>
              </a:rPr>
              <a:t>divine </a:t>
            </a:r>
            <a:r>
              <a:rPr lang="en-US" sz="2400" dirty="0">
                <a:latin typeface="Calibri" pitchFamily="34" charset="0"/>
                <a:cs typeface="Arial" charset="0"/>
              </a:rPr>
              <a:t>nature of His Words.</a:t>
            </a:r>
          </a:p>
        </p:txBody>
      </p:sp>
    </p:spTree>
    <p:extLst>
      <p:ext uri="{BB962C8B-B14F-4D97-AF65-F5344CB8AC3E}">
        <p14:creationId xmlns:p14="http://schemas.microsoft.com/office/powerpoint/2010/main" val="334719950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Quote from Hidden Words</a:t>
            </a:r>
            <a:endParaRPr lang="en-US" dirty="0"/>
          </a:p>
        </p:txBody>
      </p:sp>
      <p:sp>
        <p:nvSpPr>
          <p:cNvPr id="3" name="Content Placeholder 2"/>
          <p:cNvSpPr>
            <a:spLocks noGrp="1"/>
          </p:cNvSpPr>
          <p:nvPr>
            <p:ph idx="1"/>
          </p:nvPr>
        </p:nvSpPr>
        <p:spPr>
          <a:xfrm>
            <a:off x="457200" y="1600200"/>
            <a:ext cx="8229600" cy="1969770"/>
          </a:xfrm>
          <a:solidFill>
            <a:schemeClr val="accent1">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indent="0">
              <a:spcBef>
                <a:spcPts val="600"/>
              </a:spcBef>
              <a:spcAft>
                <a:spcPts val="600"/>
              </a:spcAft>
              <a:buNone/>
            </a:pPr>
            <a:r>
              <a:rPr lang="en-US" sz="2600" i="1" dirty="0">
                <a:latin typeface="Calibri" pitchFamily="34" charset="0"/>
                <a:cs typeface="Arial" charset="0"/>
              </a:rPr>
              <a:t>“</a:t>
            </a:r>
            <a:r>
              <a:rPr lang="en-US" sz="2400" i="1" dirty="0">
                <a:latin typeface="Calibri" pitchFamily="34" charset="0"/>
                <a:cs typeface="Arial" charset="0"/>
              </a:rPr>
              <a:t>O Son of Man! Many a day hath passed over thee whilst thou hast busied thyself with thy fancies and idle imaginings. How long art thou to slumber on thy bed? Lift up thine head from slumber, for the Sun hath risen to the zenith; haply it may shine upon thee with the light of beauty.” </a:t>
            </a:r>
            <a:r>
              <a:rPr lang="en-US" sz="1800" dirty="0">
                <a:latin typeface="Calibri" pitchFamily="34" charset="0"/>
                <a:cs typeface="Arial" charset="0"/>
              </a:rPr>
              <a:t>(¶254</a:t>
            </a:r>
            <a:r>
              <a:rPr lang="en-US" sz="1800" dirty="0" smtClean="0">
                <a:latin typeface="Calibri" pitchFamily="34" charset="0"/>
                <a:cs typeface="Arial" charset="0"/>
              </a:rPr>
              <a:t>)</a:t>
            </a:r>
            <a:endParaRPr lang="en-US" sz="1800" dirty="0">
              <a:latin typeface="Calibri" pitchFamily="34" charset="0"/>
              <a:cs typeface="Arial" charset="0"/>
            </a:endParaRPr>
          </a:p>
        </p:txBody>
      </p:sp>
      <p:sp>
        <p:nvSpPr>
          <p:cNvPr id="4" name="Date Placeholder 3"/>
          <p:cNvSpPr>
            <a:spLocks noGrp="1"/>
          </p:cNvSpPr>
          <p:nvPr>
            <p:ph type="dt" sz="half" idx="10"/>
          </p:nvPr>
        </p:nvSpPr>
        <p:spPr/>
        <p:txBody>
          <a:bodyPr/>
          <a:lstStyle/>
          <a:p>
            <a:pPr>
              <a:defRPr/>
            </a:pPr>
            <a:r>
              <a:rPr lang="pt-PT" smtClean="0"/>
              <a:t>Marco Oliveira</a:t>
            </a:r>
            <a:endParaRPr lang="en-US" dirty="0"/>
          </a:p>
        </p:txBody>
      </p:sp>
      <p:sp>
        <p:nvSpPr>
          <p:cNvPr id="6" name="Slide Number Placeholder 5"/>
          <p:cNvSpPr>
            <a:spLocks noGrp="1"/>
          </p:cNvSpPr>
          <p:nvPr>
            <p:ph type="sldNum" sz="quarter" idx="12"/>
          </p:nvPr>
        </p:nvSpPr>
        <p:spPr/>
        <p:txBody>
          <a:bodyPr/>
          <a:lstStyle/>
          <a:p>
            <a:pPr>
              <a:defRPr/>
            </a:pPr>
            <a:fld id="{C72A4EE4-B3BE-411B-90F0-0CA5DC032A38}" type="slidenum">
              <a:rPr lang="en-US" smtClean="0"/>
              <a:pPr>
                <a:defRPr/>
              </a:pPr>
              <a:t>59</a:t>
            </a:fld>
            <a:endParaRPr lang="en-US"/>
          </a:p>
        </p:txBody>
      </p:sp>
      <p:sp>
        <p:nvSpPr>
          <p:cNvPr id="7" name="Content Placeholder 2"/>
          <p:cNvSpPr txBox="1">
            <a:spLocks/>
          </p:cNvSpPr>
          <p:nvPr/>
        </p:nvSpPr>
        <p:spPr bwMode="auto">
          <a:xfrm>
            <a:off x="493690" y="3671556"/>
            <a:ext cx="8229600" cy="2462213"/>
          </a:xfrm>
          <a:prstGeom prst="rect">
            <a:avLst/>
          </a:prstGeom>
          <a:noFill/>
          <a:ln>
            <a:noFill/>
          </a:ln>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600"/>
              </a:spcAft>
            </a:pPr>
            <a:r>
              <a:rPr lang="en-US" sz="2400" dirty="0">
                <a:latin typeface="Calibri" pitchFamily="34" charset="0"/>
                <a:cs typeface="Arial" charset="0"/>
              </a:rPr>
              <a:t>In the </a:t>
            </a:r>
            <a:r>
              <a:rPr lang="en-US" sz="2400" dirty="0" err="1" smtClean="0">
                <a:latin typeface="Calibri" pitchFamily="34" charset="0"/>
                <a:cs typeface="Arial" charset="0"/>
              </a:rPr>
              <a:t>Íqán</a:t>
            </a:r>
            <a:r>
              <a:rPr lang="en-US" sz="2400" dirty="0" smtClean="0">
                <a:latin typeface="Calibri" pitchFamily="34" charset="0"/>
                <a:cs typeface="Arial" charset="0"/>
              </a:rPr>
              <a:t>, </a:t>
            </a:r>
            <a:r>
              <a:rPr lang="en-US" sz="2400" dirty="0">
                <a:latin typeface="Calibri" pitchFamily="34" charset="0"/>
                <a:cs typeface="Arial" charset="0"/>
              </a:rPr>
              <a:t>there is only one quote from the </a:t>
            </a:r>
            <a:r>
              <a:rPr lang="en-US" sz="2400" dirty="0" smtClean="0">
                <a:latin typeface="Calibri" pitchFamily="34" charset="0"/>
                <a:cs typeface="Arial" charset="0"/>
              </a:rPr>
              <a:t>Hidden Words. </a:t>
            </a:r>
            <a:r>
              <a:rPr lang="en-US" sz="2400" dirty="0">
                <a:latin typeface="Calibri" pitchFamily="34" charset="0"/>
                <a:cs typeface="Arial" charset="0"/>
              </a:rPr>
              <a:t>And this quote can be understood as a veiled </a:t>
            </a:r>
            <a:r>
              <a:rPr lang="en-US" sz="2400" dirty="0" smtClean="0">
                <a:latin typeface="Calibri" pitchFamily="34" charset="0"/>
                <a:cs typeface="Arial" charset="0"/>
              </a:rPr>
              <a:t>declaration.</a:t>
            </a:r>
            <a:endParaRPr lang="en-US" sz="2400" dirty="0">
              <a:latin typeface="Calibri" pitchFamily="34" charset="0"/>
              <a:cs typeface="Arial" charset="0"/>
            </a:endParaRPr>
          </a:p>
          <a:p>
            <a:pPr>
              <a:spcBef>
                <a:spcPts val="600"/>
              </a:spcBef>
              <a:spcAft>
                <a:spcPts val="600"/>
              </a:spcAft>
            </a:pPr>
            <a:r>
              <a:rPr lang="en-US" sz="2400" dirty="0">
                <a:latin typeface="Calibri" pitchFamily="34" charset="0"/>
                <a:cs typeface="Arial" charset="0"/>
              </a:rPr>
              <a:t>The exhortation to awaken because the sun has risen is a clear </a:t>
            </a:r>
            <a:r>
              <a:rPr lang="en-US" sz="2400" dirty="0" smtClean="0">
                <a:latin typeface="Calibri" pitchFamily="34" charset="0"/>
                <a:cs typeface="Arial" charset="0"/>
              </a:rPr>
              <a:t>allusion </a:t>
            </a:r>
            <a:r>
              <a:rPr lang="en-US" sz="2400" dirty="0">
                <a:latin typeface="Calibri" pitchFamily="34" charset="0"/>
                <a:cs typeface="Arial" charset="0"/>
              </a:rPr>
              <a:t>to the Arabic </a:t>
            </a:r>
            <a:r>
              <a:rPr lang="en-US" sz="2400" dirty="0" err="1" smtClean="0">
                <a:latin typeface="Calibri" pitchFamily="34" charset="0"/>
                <a:cs typeface="Arial" charset="0"/>
              </a:rPr>
              <a:t>Bay</a:t>
            </a:r>
            <a:r>
              <a:rPr lang="en-US" sz="2400" dirty="0" err="1"/>
              <a:t>á</a:t>
            </a:r>
            <a:r>
              <a:rPr lang="en-US" sz="2400" dirty="0" err="1" smtClean="0">
                <a:latin typeface="Calibri" pitchFamily="34" charset="0"/>
                <a:cs typeface="Arial" charset="0"/>
              </a:rPr>
              <a:t>n</a:t>
            </a:r>
            <a:r>
              <a:rPr lang="en-US" sz="2400" dirty="0">
                <a:latin typeface="Calibri" pitchFamily="34" charset="0"/>
                <a:cs typeface="Arial" charset="0"/>
              </a:rPr>
              <a:t>, in which the Bab speaks of the Promised One as the rising of the Sun to its “</a:t>
            </a:r>
            <a:r>
              <a:rPr lang="en-US" sz="2400" dirty="0" smtClean="0">
                <a:latin typeface="Calibri" pitchFamily="34" charset="0"/>
                <a:cs typeface="Arial" charset="0"/>
              </a:rPr>
              <a:t>zenith,” </a:t>
            </a:r>
            <a:r>
              <a:rPr lang="en-US" sz="2400" dirty="0">
                <a:latin typeface="Calibri" pitchFamily="34" charset="0"/>
                <a:cs typeface="Arial" charset="0"/>
              </a:rPr>
              <a:t>as well as the heedlessness of the </a:t>
            </a:r>
            <a:r>
              <a:rPr lang="en-US" sz="2400" dirty="0" smtClean="0">
                <a:latin typeface="Calibri" pitchFamily="34" charset="0"/>
                <a:cs typeface="Arial" charset="0"/>
              </a:rPr>
              <a:t>people</a:t>
            </a:r>
            <a:r>
              <a:rPr lang="en-US" sz="2400" dirty="0">
                <a:latin typeface="Calibri" pitchFamily="34" charset="0"/>
                <a:cs typeface="Arial" charset="0"/>
              </a:rPr>
              <a:t>.</a:t>
            </a:r>
          </a:p>
        </p:txBody>
      </p:sp>
    </p:spTree>
    <p:extLst>
      <p:ext uri="{BB962C8B-B14F-4D97-AF65-F5344CB8AC3E}">
        <p14:creationId xmlns:p14="http://schemas.microsoft.com/office/powerpoint/2010/main" val="34376609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Bahá’u’lláh (1817-1892)</a:t>
            </a:r>
            <a:endParaRPr lang="pt-PT" dirty="0"/>
          </a:p>
        </p:txBody>
      </p:sp>
      <p:sp>
        <p:nvSpPr>
          <p:cNvPr id="3" name="Content Placeholder 2"/>
          <p:cNvSpPr>
            <a:spLocks noGrp="1"/>
          </p:cNvSpPr>
          <p:nvPr>
            <p:ph idx="1"/>
          </p:nvPr>
        </p:nvSpPr>
        <p:spPr/>
        <p:txBody>
          <a:bodyPr/>
          <a:lstStyle/>
          <a:p>
            <a:r>
              <a:rPr lang="en-US" sz="2400" dirty="0" smtClean="0"/>
              <a:t>Bahá'u'lláh (born </a:t>
            </a:r>
            <a:r>
              <a:rPr lang="en-US" sz="2400" dirty="0" err="1" smtClean="0"/>
              <a:t>Mírzá</a:t>
            </a:r>
            <a:r>
              <a:rPr lang="en-US" sz="2400" dirty="0" smtClean="0"/>
              <a:t> </a:t>
            </a:r>
            <a:r>
              <a:rPr lang="en-US" sz="2400" dirty="0" err="1" smtClean="0"/>
              <a:t>Ḥusayn</a:t>
            </a:r>
            <a:r>
              <a:rPr lang="en-US" sz="2400" dirty="0" smtClean="0"/>
              <a:t>-’</a:t>
            </a:r>
            <a:r>
              <a:rPr lang="en-US" sz="2400" dirty="0" err="1" smtClean="0"/>
              <a:t>Alí</a:t>
            </a:r>
            <a:r>
              <a:rPr lang="en-US" sz="2400" dirty="0" smtClean="0"/>
              <a:t> </a:t>
            </a:r>
            <a:r>
              <a:rPr lang="en-US" sz="2400" dirty="0" err="1" smtClean="0"/>
              <a:t>Núrí</a:t>
            </a:r>
            <a:r>
              <a:rPr lang="en-US" sz="2400" dirty="0" smtClean="0"/>
              <a:t>) was the founder of the Bahá'í Faith.</a:t>
            </a:r>
          </a:p>
          <a:p>
            <a:r>
              <a:rPr lang="en-US" sz="2400" dirty="0" smtClean="0"/>
              <a:t>He claimed to be a Manifestation of God and the fulfillment of the eschatological expectations of Islam, Christianity</a:t>
            </a:r>
            <a:r>
              <a:rPr lang="en-US" sz="2400" dirty="0"/>
              <a:t>, Bábism</a:t>
            </a:r>
            <a:r>
              <a:rPr lang="en-US" sz="2400" dirty="0" smtClean="0"/>
              <a:t>, and other major religions. </a:t>
            </a:r>
          </a:p>
          <a:p>
            <a:r>
              <a:rPr lang="en-US" sz="2400" dirty="0" smtClean="0"/>
              <a:t>His teachings focus on the unity of God, unity of religion, and unity of mankind. </a:t>
            </a:r>
          </a:p>
          <a:p>
            <a:endParaRPr lang="en-US" sz="2400" dirty="0"/>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6</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dirty="0"/>
          </a:p>
        </p:txBody>
      </p:sp>
      <p:pic>
        <p:nvPicPr>
          <p:cNvPr id="1026" name="Picture 2" descr="Resultado de imagem para baha'i shrine bahji"/>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3084" b="42166"/>
          <a:stretch/>
        </p:blipFill>
        <p:spPr bwMode="auto">
          <a:xfrm>
            <a:off x="584376" y="4629326"/>
            <a:ext cx="8095985" cy="1835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6824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this later Revelation…</a:t>
            </a:r>
            <a:endParaRPr lang="en-US" dirty="0"/>
          </a:p>
        </p:txBody>
      </p:sp>
      <p:sp>
        <p:nvSpPr>
          <p:cNvPr id="3" name="Content Placeholder 2"/>
          <p:cNvSpPr>
            <a:spLocks noGrp="1"/>
          </p:cNvSpPr>
          <p:nvPr>
            <p:ph idx="1"/>
          </p:nvPr>
        </p:nvSpPr>
        <p:spPr>
          <a:xfrm>
            <a:off x="457200" y="4241493"/>
            <a:ext cx="8229600" cy="1884669"/>
          </a:xfrm>
        </p:spPr>
        <p:txBody>
          <a:bodyPr/>
          <a:lstStyle/>
          <a:p>
            <a:r>
              <a:rPr lang="pt-PT" sz="2400" dirty="0" err="1" smtClean="0"/>
              <a:t>Musta</a:t>
            </a:r>
            <a:r>
              <a:rPr lang="pt-PT" sz="2400" u="sng" dirty="0" err="1" smtClean="0"/>
              <a:t>gh</a:t>
            </a:r>
            <a:r>
              <a:rPr lang="pt-PT" sz="2400" dirty="0" err="1" smtClean="0"/>
              <a:t>á</a:t>
            </a:r>
            <a:r>
              <a:rPr lang="pt-PT" sz="2400" u="sng" dirty="0" err="1" smtClean="0"/>
              <a:t>th</a:t>
            </a:r>
            <a:r>
              <a:rPr lang="pt-PT" sz="2400" dirty="0" smtClean="0"/>
              <a:t> -- </a:t>
            </a:r>
            <a:r>
              <a:rPr lang="en-US" sz="2400" dirty="0"/>
              <a:t>He Who shall be </a:t>
            </a:r>
            <a:r>
              <a:rPr lang="en-US" sz="2400" dirty="0" smtClean="0"/>
              <a:t>invoked. </a:t>
            </a:r>
            <a:r>
              <a:rPr lang="en-US" sz="2400" dirty="0"/>
              <a:t>This is another name for the </a:t>
            </a:r>
            <a:r>
              <a:rPr lang="en-US" sz="2400" dirty="0" err="1"/>
              <a:t>Bábí</a:t>
            </a:r>
            <a:r>
              <a:rPr lang="en-US" sz="2400" dirty="0"/>
              <a:t> messiah, “He Whom God </a:t>
            </a:r>
            <a:r>
              <a:rPr lang="en-US" sz="2400" dirty="0" smtClean="0"/>
              <a:t>Shall Make </a:t>
            </a:r>
            <a:r>
              <a:rPr lang="en-US" sz="2400" dirty="0"/>
              <a:t>Manifest</a:t>
            </a:r>
            <a:r>
              <a:rPr lang="en-US" sz="2400" dirty="0" smtClean="0"/>
              <a:t>”.</a:t>
            </a:r>
            <a:endParaRPr lang="pt-PT" sz="2400" dirty="0"/>
          </a:p>
        </p:txBody>
      </p:sp>
      <p:sp>
        <p:nvSpPr>
          <p:cNvPr id="4" name="Date Placeholder 3"/>
          <p:cNvSpPr>
            <a:spLocks noGrp="1"/>
          </p:cNvSpPr>
          <p:nvPr>
            <p:ph type="dt" sz="half" idx="10"/>
          </p:nvPr>
        </p:nvSpPr>
        <p:spPr/>
        <p:txBody>
          <a:bodyPr/>
          <a:lstStyle/>
          <a:p>
            <a:pPr>
              <a:defRPr/>
            </a:pPr>
            <a:r>
              <a:rPr lang="pt-PT" smtClean="0"/>
              <a:t>Marco Oliveira</a:t>
            </a:r>
            <a:endParaRPr lang="en-US" dirty="0"/>
          </a:p>
        </p:txBody>
      </p:sp>
      <p:sp>
        <p:nvSpPr>
          <p:cNvPr id="6" name="Slide Number Placeholder 5"/>
          <p:cNvSpPr>
            <a:spLocks noGrp="1"/>
          </p:cNvSpPr>
          <p:nvPr>
            <p:ph type="sldNum" sz="quarter" idx="12"/>
          </p:nvPr>
        </p:nvSpPr>
        <p:spPr/>
        <p:txBody>
          <a:bodyPr/>
          <a:lstStyle/>
          <a:p>
            <a:pPr>
              <a:defRPr/>
            </a:pPr>
            <a:fld id="{C72A4EE4-B3BE-411B-90F0-0CA5DC032A38}" type="slidenum">
              <a:rPr lang="en-US" smtClean="0"/>
              <a:pPr>
                <a:defRPr/>
              </a:pPr>
              <a:t>60</a:t>
            </a:fld>
            <a:endParaRPr lang="en-US"/>
          </a:p>
        </p:txBody>
      </p:sp>
      <p:sp>
        <p:nvSpPr>
          <p:cNvPr id="7" name="Content Placeholder 2"/>
          <p:cNvSpPr txBox="1">
            <a:spLocks/>
          </p:cNvSpPr>
          <p:nvPr/>
        </p:nvSpPr>
        <p:spPr bwMode="auto">
          <a:xfrm>
            <a:off x="457200" y="1600200"/>
            <a:ext cx="8229600" cy="2339102"/>
          </a:xfrm>
          <a:prstGeom prst="rect">
            <a:avLst/>
          </a:prstGeom>
          <a:solidFill>
            <a:schemeClr val="accent1">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spcAft>
                <a:spcPts val="600"/>
              </a:spcAft>
              <a:buNone/>
            </a:pPr>
            <a:r>
              <a:rPr lang="en-US" sz="2600" i="1" dirty="0" smtClean="0">
                <a:latin typeface="Calibri" pitchFamily="34" charset="0"/>
                <a:cs typeface="Arial" charset="0"/>
              </a:rPr>
              <a:t>“</a:t>
            </a:r>
            <a:r>
              <a:rPr lang="en-US" sz="2400" i="1" dirty="0">
                <a:latin typeface="Calibri" pitchFamily="34" charset="0"/>
                <a:cs typeface="Arial" charset="0"/>
              </a:rPr>
              <a:t>By His references to their opposition He intended to invalidate the objections which the people of the Bayán might raise in the day of the manifestation of “</a:t>
            </a:r>
            <a:r>
              <a:rPr lang="en-US" sz="2400" i="1" dirty="0" err="1">
                <a:latin typeface="Calibri" pitchFamily="34" charset="0"/>
                <a:cs typeface="Arial" charset="0"/>
              </a:rPr>
              <a:t>Musta</a:t>
            </a:r>
            <a:r>
              <a:rPr lang="en-US" sz="2400" i="1" u="sng" dirty="0" err="1">
                <a:latin typeface="Calibri" pitchFamily="34" charset="0"/>
                <a:cs typeface="Arial" charset="0"/>
              </a:rPr>
              <a:t>gh</a:t>
            </a:r>
            <a:r>
              <a:rPr lang="en-US" sz="2400" i="1" dirty="0" err="1">
                <a:latin typeface="Calibri" pitchFamily="34" charset="0"/>
                <a:cs typeface="Arial" charset="0"/>
              </a:rPr>
              <a:t>á</a:t>
            </a:r>
            <a:r>
              <a:rPr lang="en-US" sz="2400" i="1" u="sng" dirty="0" err="1">
                <a:latin typeface="Calibri" pitchFamily="34" charset="0"/>
                <a:cs typeface="Arial" charset="0"/>
              </a:rPr>
              <a:t>th</a:t>
            </a:r>
            <a:r>
              <a:rPr lang="en-US" sz="2400" i="1" dirty="0" smtClean="0">
                <a:latin typeface="Calibri" pitchFamily="34" charset="0"/>
                <a:cs typeface="Arial" charset="0"/>
              </a:rPr>
              <a:t>,” </a:t>
            </a:r>
            <a:r>
              <a:rPr lang="en-US" sz="2400" i="1" dirty="0">
                <a:latin typeface="Calibri" pitchFamily="34" charset="0"/>
                <a:cs typeface="Arial" charset="0"/>
              </a:rPr>
              <a:t>the day of the Latter Resurrection, claiming that, whereas in the Dispensation of the Bayán a number of divines have embraced the Faith, in this latter </a:t>
            </a:r>
            <a:r>
              <a:rPr lang="en-US" sz="2400" i="1" dirty="0" smtClean="0">
                <a:latin typeface="Calibri" pitchFamily="34" charset="0"/>
                <a:cs typeface="Arial" charset="0"/>
              </a:rPr>
              <a:t>Revelation </a:t>
            </a:r>
            <a:r>
              <a:rPr lang="en-US" sz="2400" i="1" dirty="0">
                <a:latin typeface="Calibri" pitchFamily="34" charset="0"/>
                <a:cs typeface="Arial" charset="0"/>
              </a:rPr>
              <a:t>none of these hath recognized His claim. </a:t>
            </a:r>
            <a:r>
              <a:rPr lang="en-US" sz="1800" dirty="0" smtClean="0">
                <a:latin typeface="Calibri" pitchFamily="34" charset="0"/>
                <a:cs typeface="Arial" charset="0"/>
              </a:rPr>
              <a:t>(¶256)</a:t>
            </a:r>
            <a:endParaRPr lang="en-US" sz="1800" dirty="0">
              <a:latin typeface="Calibri" pitchFamily="34" charset="0"/>
              <a:cs typeface="Arial" charset="0"/>
            </a:endParaRPr>
          </a:p>
        </p:txBody>
      </p:sp>
    </p:spTree>
    <p:extLst>
      <p:ext uri="{BB962C8B-B14F-4D97-AF65-F5344CB8AC3E}">
        <p14:creationId xmlns:p14="http://schemas.microsoft.com/office/powerpoint/2010/main" val="266590518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Paragraphs</a:t>
            </a:r>
            <a:endParaRPr lang="en-US" dirty="0"/>
          </a:p>
        </p:txBody>
      </p:sp>
      <p:sp>
        <p:nvSpPr>
          <p:cNvPr id="3" name="Content Placeholder 2"/>
          <p:cNvSpPr>
            <a:spLocks noGrp="1"/>
          </p:cNvSpPr>
          <p:nvPr>
            <p:ph idx="1"/>
          </p:nvPr>
        </p:nvSpPr>
        <p:spPr>
          <a:xfrm>
            <a:off x="457200" y="1600200"/>
            <a:ext cx="8229600" cy="1354217"/>
          </a:xfrm>
          <a:solidFill>
            <a:schemeClr val="accent1">
              <a:lumMod val="20000"/>
              <a:lumOff val="80000"/>
            </a:schemeClr>
          </a:solidFill>
        </p:spPr>
        <p:txBody>
          <a:bodyPr wrap="square">
            <a:spAutoFit/>
          </a:bodyPr>
          <a:lstStyle/>
          <a:p>
            <a:pPr marL="0" indent="0">
              <a:spcBef>
                <a:spcPts val="600"/>
              </a:spcBef>
              <a:spcAft>
                <a:spcPts val="600"/>
              </a:spcAft>
              <a:buNone/>
            </a:pPr>
            <a:r>
              <a:rPr lang="en-US" sz="2400" i="1" dirty="0">
                <a:latin typeface="Calibri" pitchFamily="34" charset="0"/>
                <a:cs typeface="Arial" charset="0"/>
              </a:rPr>
              <a:t>Revealed by the “</a:t>
            </a:r>
            <a:r>
              <a:rPr lang="en-US" sz="2400" i="1" dirty="0" err="1">
                <a:latin typeface="Calibri" pitchFamily="34" charset="0"/>
                <a:cs typeface="Arial" charset="0"/>
              </a:rPr>
              <a:t>Bá</a:t>
            </a:r>
            <a:r>
              <a:rPr lang="en-US" sz="2400" i="1" dirty="0">
                <a:latin typeface="Calibri" pitchFamily="34" charset="0"/>
                <a:cs typeface="Arial" charset="0"/>
              </a:rPr>
              <a:t>’” and the “</a:t>
            </a:r>
            <a:r>
              <a:rPr lang="en-US" sz="2400" i="1" dirty="0" err="1">
                <a:latin typeface="Calibri" pitchFamily="34" charset="0"/>
                <a:cs typeface="Arial" charset="0"/>
              </a:rPr>
              <a:t>Há</a:t>
            </a:r>
            <a:r>
              <a:rPr lang="en-US" sz="2400" i="1" dirty="0">
                <a:latin typeface="Calibri" pitchFamily="34" charset="0"/>
                <a:cs typeface="Arial" charset="0"/>
              </a:rPr>
              <a:t>’.”</a:t>
            </a:r>
          </a:p>
          <a:p>
            <a:pPr marL="0" indent="0">
              <a:spcBef>
                <a:spcPts val="600"/>
              </a:spcBef>
              <a:spcAft>
                <a:spcPts val="600"/>
              </a:spcAft>
              <a:buNone/>
            </a:pPr>
            <a:r>
              <a:rPr lang="en-US" sz="2400" i="1" dirty="0">
                <a:latin typeface="Calibri" pitchFamily="34" charset="0"/>
                <a:cs typeface="Arial" charset="0"/>
              </a:rPr>
              <a:t>Peace be upon him that </a:t>
            </a:r>
            <a:r>
              <a:rPr lang="en-US" sz="2400" i="1" dirty="0" err="1">
                <a:latin typeface="Calibri" pitchFamily="34" charset="0"/>
                <a:cs typeface="Arial" charset="0"/>
              </a:rPr>
              <a:t>inclineth</a:t>
            </a:r>
            <a:r>
              <a:rPr lang="en-US" sz="2400" i="1" dirty="0">
                <a:latin typeface="Calibri" pitchFamily="34" charset="0"/>
                <a:cs typeface="Arial" charset="0"/>
              </a:rPr>
              <a:t> his ear unto the melody of the Mystic Bird calling from the </a:t>
            </a:r>
            <a:r>
              <a:rPr lang="en-US" sz="2400" i="1" dirty="0" err="1">
                <a:latin typeface="Calibri" pitchFamily="34" charset="0"/>
                <a:cs typeface="Arial" charset="0"/>
              </a:rPr>
              <a:t>Sadratu’l-Muntahá</a:t>
            </a:r>
            <a:r>
              <a:rPr lang="en-US" sz="2400" i="1" dirty="0">
                <a:latin typeface="Calibri" pitchFamily="34" charset="0"/>
                <a:cs typeface="Arial" charset="0"/>
              </a:rPr>
              <a:t>! </a:t>
            </a:r>
            <a:r>
              <a:rPr lang="en-US" sz="2000" dirty="0" smtClean="0">
                <a:latin typeface="Calibri" pitchFamily="34" charset="0"/>
                <a:cs typeface="Arial" charset="0"/>
              </a:rPr>
              <a:t>(¶288-289)</a:t>
            </a:r>
            <a:endParaRPr lang="en-US" sz="2600" dirty="0">
              <a:latin typeface="Calibri" pitchFamily="34" charset="0"/>
              <a:cs typeface="Arial" charset="0"/>
            </a:endParaRPr>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61</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dirty="0"/>
          </a:p>
        </p:txBody>
      </p:sp>
      <p:sp>
        <p:nvSpPr>
          <p:cNvPr id="7" name="Content Placeholder 2"/>
          <p:cNvSpPr txBox="1">
            <a:spLocks/>
          </p:cNvSpPr>
          <p:nvPr/>
        </p:nvSpPr>
        <p:spPr bwMode="auto">
          <a:xfrm>
            <a:off x="457200" y="3607389"/>
            <a:ext cx="8229600" cy="2003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t>Note that the term “revealed” </a:t>
            </a:r>
            <a:r>
              <a:rPr lang="en-US" sz="2400" dirty="0" smtClean="0"/>
              <a:t>appears </a:t>
            </a:r>
            <a:r>
              <a:rPr lang="en-US" sz="2400" dirty="0"/>
              <a:t>in </a:t>
            </a:r>
            <a:r>
              <a:rPr lang="en-US" sz="2400" dirty="0" err="1"/>
              <a:t>Bahá'u'lláh’s</a:t>
            </a:r>
            <a:r>
              <a:rPr lang="en-US" sz="2400" dirty="0"/>
              <a:t> </a:t>
            </a:r>
            <a:r>
              <a:rPr lang="en-US" sz="2400" dirty="0"/>
              <a:t>own colophon</a:t>
            </a:r>
            <a:r>
              <a:rPr lang="en-US" sz="2400" dirty="0" smtClean="0"/>
              <a:t>.</a:t>
            </a:r>
          </a:p>
          <a:p>
            <a:r>
              <a:rPr lang="en-US" sz="2400" dirty="0" smtClean="0"/>
              <a:t>This </a:t>
            </a:r>
            <a:r>
              <a:rPr lang="en-US" sz="2400" dirty="0"/>
              <a:t>suggests that </a:t>
            </a:r>
            <a:r>
              <a:rPr lang="en-US" sz="2400" dirty="0" smtClean="0"/>
              <a:t>Bahá’u’lláh considered </a:t>
            </a:r>
            <a:r>
              <a:rPr lang="en-US" sz="2400" dirty="0"/>
              <a:t>the text to be “</a:t>
            </a:r>
            <a:r>
              <a:rPr lang="en-US" sz="2400" dirty="0" smtClean="0"/>
              <a:t>revealed” and therefore He is a Manifestation of God.</a:t>
            </a:r>
            <a:endParaRPr lang="pt-PT" sz="2400" dirty="0"/>
          </a:p>
        </p:txBody>
      </p:sp>
    </p:spTree>
    <p:extLst>
      <p:ext uri="{BB962C8B-B14F-4D97-AF65-F5344CB8AC3E}">
        <p14:creationId xmlns:p14="http://schemas.microsoft.com/office/powerpoint/2010/main" val="24730187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Bibliography</a:t>
            </a:r>
            <a:endParaRPr lang="en-US" dirty="0"/>
          </a:p>
        </p:txBody>
      </p:sp>
      <p:sp>
        <p:nvSpPr>
          <p:cNvPr id="3" name="Content Placeholder 2"/>
          <p:cNvSpPr>
            <a:spLocks noGrp="1"/>
          </p:cNvSpPr>
          <p:nvPr>
            <p:ph idx="1"/>
          </p:nvPr>
        </p:nvSpPr>
        <p:spPr>
          <a:xfrm>
            <a:off x="457200" y="1429556"/>
            <a:ext cx="8229600" cy="5048518"/>
          </a:xfrm>
        </p:spPr>
        <p:txBody>
          <a:bodyPr/>
          <a:lstStyle/>
          <a:p>
            <a:r>
              <a:rPr lang="en-US" sz="1500" dirty="0" smtClean="0"/>
              <a:t>Bahá’u’lláh: Kitáb-i-Íqán , 2d ed. (Wilmette, Ill.: Bahá’í Publishing Trust, 1950)</a:t>
            </a:r>
          </a:p>
          <a:p>
            <a:r>
              <a:rPr lang="en-US" sz="1500" dirty="0" smtClean="0"/>
              <a:t>Buck, Christopher: “Kitáb-i-Íqán : An Introduction to </a:t>
            </a:r>
            <a:r>
              <a:rPr lang="en-US" sz="1500" dirty="0" err="1" smtClean="0"/>
              <a:t>Bahá'u'lláh's</a:t>
            </a:r>
            <a:r>
              <a:rPr lang="en-US" sz="1500" dirty="0" smtClean="0"/>
              <a:t> Book of Certitude with Two Digital Reprints of Early Lithographs” at </a:t>
            </a:r>
            <a:r>
              <a:rPr lang="en-US" sz="1500" u="sng" dirty="0" smtClean="0">
                <a:hlinkClick r:id="rId2"/>
              </a:rPr>
              <a:t>http://www.h-net.org/~bahai/bhpapers/vol2/iqan&amp;sn.htm</a:t>
            </a:r>
            <a:r>
              <a:rPr lang="en-US" sz="1500" dirty="0" smtClean="0"/>
              <a:t>.</a:t>
            </a:r>
          </a:p>
          <a:p>
            <a:r>
              <a:rPr lang="en-US" sz="1500" dirty="0" smtClean="0"/>
              <a:t>Buck, Christopher: </a:t>
            </a:r>
            <a:r>
              <a:rPr lang="en-US" sz="1500" i="1" dirty="0" smtClean="0"/>
              <a:t>Symbol and Secret </a:t>
            </a:r>
            <a:r>
              <a:rPr lang="en-US" sz="1500" dirty="0" smtClean="0"/>
              <a:t>(Los Angeles , Cal.: </a:t>
            </a:r>
            <a:r>
              <a:rPr lang="en-US" sz="1500" dirty="0" err="1" smtClean="0"/>
              <a:t>Kalimat</a:t>
            </a:r>
            <a:r>
              <a:rPr lang="en-US" sz="1500" dirty="0" smtClean="0"/>
              <a:t> Press, 2004)</a:t>
            </a:r>
          </a:p>
          <a:p>
            <a:r>
              <a:rPr lang="en-US" sz="1500" dirty="0"/>
              <a:t>Buck, Christopher: “Beyond the ‘Seal of the Prophets’: </a:t>
            </a:r>
            <a:r>
              <a:rPr lang="en-US" sz="1500" dirty="0" err="1"/>
              <a:t>Bahā’u’llāh’s</a:t>
            </a:r>
            <a:r>
              <a:rPr lang="en-US" sz="1500" dirty="0"/>
              <a:t> Book of Certitude (</a:t>
            </a:r>
            <a:r>
              <a:rPr lang="en-US" sz="1500" dirty="0" err="1"/>
              <a:t>Ketāb</a:t>
            </a:r>
            <a:r>
              <a:rPr lang="en-US" sz="1500" dirty="0"/>
              <a:t>-e </a:t>
            </a:r>
            <a:r>
              <a:rPr lang="en-US" sz="1500" dirty="0" err="1"/>
              <a:t>Iqān</a:t>
            </a:r>
            <a:r>
              <a:rPr lang="en-US" sz="1500" dirty="0"/>
              <a:t>)” (2007) at h</a:t>
            </a:r>
            <a:r>
              <a:rPr lang="en-US" sz="1500" dirty="0">
                <a:solidFill>
                  <a:srgbClr val="0000FF"/>
                </a:solidFill>
              </a:rPr>
              <a:t>ttps://www.academia.edu/20339629/_Beyond_the_Seal_of_the_Prophets_Bah%C4%81_u_ll%C4%81h_s_Book_of_Certitude_Ket%C4%81b-e_Iq%C4%81n_2007_</a:t>
            </a:r>
          </a:p>
          <a:p>
            <a:r>
              <a:rPr lang="en-US" sz="1500" dirty="0" err="1" smtClean="0"/>
              <a:t>Fananapazir</a:t>
            </a:r>
            <a:r>
              <a:rPr lang="en-US" sz="1500" dirty="0" smtClean="0"/>
              <a:t>, </a:t>
            </a:r>
            <a:r>
              <a:rPr lang="en-US" sz="1500" dirty="0" err="1" smtClean="0"/>
              <a:t>Khazeh</a:t>
            </a:r>
            <a:r>
              <a:rPr lang="en-US" sz="1500" dirty="0" smtClean="0"/>
              <a:t> and </a:t>
            </a:r>
            <a:r>
              <a:rPr lang="en-US" sz="1500" dirty="0" err="1" smtClean="0"/>
              <a:t>Fazel</a:t>
            </a:r>
            <a:r>
              <a:rPr lang="en-US" sz="1500" dirty="0" smtClean="0"/>
              <a:t>, </a:t>
            </a:r>
            <a:r>
              <a:rPr lang="en-US" sz="1500" dirty="0" err="1" smtClean="0"/>
              <a:t>Seena</a:t>
            </a:r>
            <a:r>
              <a:rPr lang="en-US" sz="1500" dirty="0" smtClean="0"/>
              <a:t>: “The Station of the Kitáb-i-Íqán” at </a:t>
            </a:r>
            <a:r>
              <a:rPr lang="en-US" sz="1500" u="sng" dirty="0" smtClean="0">
                <a:hlinkClick r:id="rId3"/>
              </a:rPr>
              <a:t>https://bahai-library.com/fananapazir_fazel_station_iqan</a:t>
            </a:r>
            <a:r>
              <a:rPr lang="en-US" sz="1500" u="sng" dirty="0" smtClean="0"/>
              <a:t>.</a:t>
            </a:r>
            <a:endParaRPr lang="en-US" sz="1500" dirty="0" smtClean="0"/>
          </a:p>
          <a:p>
            <a:r>
              <a:rPr lang="en-US" sz="1500" dirty="0" smtClean="0"/>
              <a:t>Lawson, Todd: “The Bahá’í Tradition: The Return of Joseph and the Peaceable Imagination,” 135–157, at </a:t>
            </a:r>
            <a:r>
              <a:rPr lang="en-US" sz="1500" u="sng" dirty="0" smtClean="0">
                <a:hlinkClick r:id="rId4"/>
              </a:rPr>
              <a:t>https://courses.wilmetteinstitute.org/pluginfile.php/40326/mod_page/content/17/Lawson%20The%20Return%20of%20Joseph.pdf</a:t>
            </a:r>
            <a:r>
              <a:rPr lang="en-US" sz="1500" u="sng" dirty="0" smtClean="0"/>
              <a:t>.</a:t>
            </a:r>
            <a:endParaRPr lang="en-US" sz="1500" dirty="0" smtClean="0"/>
          </a:p>
          <a:p>
            <a:r>
              <a:rPr lang="en-US" sz="1500" dirty="0" smtClean="0"/>
              <a:t>Phelps, Steven: “Outline of the Kitáb-i-Íqán” at </a:t>
            </a:r>
            <a:r>
              <a:rPr lang="en-US" sz="1500" u="sng" dirty="0" smtClean="0">
                <a:hlinkClick r:id="rId5"/>
              </a:rPr>
              <a:t>https://courses.wilmetteinstitute.org/pluginfile.php/40360/mod_resource/content/1/Iqan%20outline%20-%20sdp.pdf</a:t>
            </a:r>
            <a:r>
              <a:rPr lang="en-US" sz="1500" u="sng" dirty="0" smtClean="0"/>
              <a:t>.</a:t>
            </a:r>
            <a:endParaRPr lang="en-US" sz="1500" dirty="0" smtClean="0"/>
          </a:p>
          <a:p>
            <a:r>
              <a:rPr lang="en-US" sz="1500" dirty="0" smtClean="0"/>
              <a:t>Rabbani, </a:t>
            </a:r>
            <a:r>
              <a:rPr lang="en-US" sz="1500" dirty="0" err="1" smtClean="0"/>
              <a:t>Ahang</a:t>
            </a:r>
            <a:r>
              <a:rPr lang="en-US" sz="1500" dirty="0" smtClean="0"/>
              <a:t>: "The Conversion of the Great Uncle of the Bab” at </a:t>
            </a:r>
            <a:r>
              <a:rPr lang="en-US" sz="1500" dirty="0" smtClean="0">
                <a:hlinkClick r:id="rId6"/>
              </a:rPr>
              <a:t>http://bahaistudies.net/bahaiworks/Conversion_of_the_Great_Uncle_of_the_Bab.pdf</a:t>
            </a:r>
            <a:r>
              <a:rPr lang="en-US" sz="1500" dirty="0" smtClean="0"/>
              <a:t>.</a:t>
            </a:r>
          </a:p>
          <a:p>
            <a:r>
              <a:rPr lang="en-US" sz="1500" dirty="0" err="1" smtClean="0"/>
              <a:t>Saiedi</a:t>
            </a:r>
            <a:r>
              <a:rPr lang="en-US" sz="1500" dirty="0" smtClean="0"/>
              <a:t>, Nader: </a:t>
            </a:r>
            <a:r>
              <a:rPr lang="en-US" sz="1500" i="1" dirty="0" smtClean="0"/>
              <a:t>Logos and Civilization </a:t>
            </a:r>
            <a:r>
              <a:rPr lang="en-US" sz="1500" dirty="0" smtClean="0"/>
              <a:t>(Bethesda, Md.: University Press of Maryland, 2000)</a:t>
            </a:r>
          </a:p>
          <a:p>
            <a:endParaRPr lang="en-US" sz="1500" dirty="0"/>
          </a:p>
        </p:txBody>
      </p:sp>
      <p:sp>
        <p:nvSpPr>
          <p:cNvPr id="4" name="Date Placeholder 3"/>
          <p:cNvSpPr>
            <a:spLocks noGrp="1"/>
          </p:cNvSpPr>
          <p:nvPr>
            <p:ph type="dt" sz="half" idx="10"/>
          </p:nvPr>
        </p:nvSpPr>
        <p:spPr/>
        <p:txBody>
          <a:bodyPr/>
          <a:lstStyle/>
          <a:p>
            <a:pPr>
              <a:defRPr/>
            </a:pPr>
            <a:r>
              <a:rPr lang="en-US" dirty="0" smtClean="0"/>
              <a:t>Marco Oliveira</a:t>
            </a:r>
            <a:endParaRPr lang="en-US" dirty="0"/>
          </a:p>
        </p:txBody>
      </p:sp>
      <p:sp>
        <p:nvSpPr>
          <p:cNvPr id="6" name="Slide Number Placeholder 5"/>
          <p:cNvSpPr>
            <a:spLocks noGrp="1"/>
          </p:cNvSpPr>
          <p:nvPr>
            <p:ph type="sldNum" sz="quarter" idx="12"/>
          </p:nvPr>
        </p:nvSpPr>
        <p:spPr/>
        <p:txBody>
          <a:bodyPr/>
          <a:lstStyle/>
          <a:p>
            <a:pPr>
              <a:defRPr/>
            </a:pPr>
            <a:fld id="{C72A4EE4-B3BE-411B-90F0-0CA5DC032A38}" type="slidenum">
              <a:rPr lang="en-US" smtClean="0"/>
              <a:pPr>
                <a:defRPr/>
              </a:pPr>
              <a:t>62</a:t>
            </a:fld>
            <a:endParaRPr lang="en-US" dirty="0"/>
          </a:p>
        </p:txBody>
      </p:sp>
    </p:spTree>
    <p:extLst>
      <p:ext uri="{BB962C8B-B14F-4D97-AF65-F5344CB8AC3E}">
        <p14:creationId xmlns:p14="http://schemas.microsoft.com/office/powerpoint/2010/main" val="258831760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r>
              <a:rPr lang="pt-PT" smtClean="0"/>
              <a:t>Marco Oliveira</a:t>
            </a:r>
            <a:endParaRPr lang="en-US" dirty="0"/>
          </a:p>
        </p:txBody>
      </p:sp>
      <p:sp>
        <p:nvSpPr>
          <p:cNvPr id="5" name="Slide Number Placeholder 4"/>
          <p:cNvSpPr>
            <a:spLocks noGrp="1"/>
          </p:cNvSpPr>
          <p:nvPr>
            <p:ph type="sldNum" sz="quarter" idx="12"/>
          </p:nvPr>
        </p:nvSpPr>
        <p:spPr/>
        <p:txBody>
          <a:bodyPr/>
          <a:lstStyle/>
          <a:p>
            <a:pPr>
              <a:defRPr/>
            </a:pPr>
            <a:fld id="{C72A4EE4-B3BE-411B-90F0-0CA5DC032A38}" type="slidenum">
              <a:rPr lang="en-US" smtClean="0"/>
              <a:pPr>
                <a:defRPr/>
              </a:pPr>
              <a:t>63</a:t>
            </a:fld>
            <a:endParaRPr lang="en-US"/>
          </a:p>
        </p:txBody>
      </p:sp>
      <p:sp>
        <p:nvSpPr>
          <p:cNvPr id="6" name="Content Placeholder 2"/>
          <p:cNvSpPr>
            <a:spLocks noGrp="1"/>
          </p:cNvSpPr>
          <p:nvPr>
            <p:ph idx="1"/>
          </p:nvPr>
        </p:nvSpPr>
        <p:spPr>
          <a:xfrm>
            <a:off x="457200" y="2923505"/>
            <a:ext cx="8229600" cy="3202658"/>
          </a:xfrm>
        </p:spPr>
        <p:txBody>
          <a:bodyPr/>
          <a:lstStyle/>
          <a:p>
            <a:r>
              <a:rPr lang="en-US" sz="2400" dirty="0" smtClean="0"/>
              <a:t>This presentation was the formal </a:t>
            </a:r>
            <a:r>
              <a:rPr lang="en-US" sz="2400" dirty="0"/>
              <a:t>project for the </a:t>
            </a:r>
            <a:r>
              <a:rPr lang="en-US" sz="2400" u="sng" dirty="0" err="1" smtClean="0"/>
              <a:t>The</a:t>
            </a:r>
            <a:r>
              <a:rPr lang="en-US" sz="2400" u="sng" dirty="0" smtClean="0"/>
              <a:t> </a:t>
            </a:r>
            <a:r>
              <a:rPr lang="en-US" sz="2400" u="sng" dirty="0"/>
              <a:t>Kitáb-i-Íqán: An </a:t>
            </a:r>
            <a:r>
              <a:rPr lang="en-US" sz="2400" u="sng" dirty="0" smtClean="0"/>
              <a:t>Introduction, 2017</a:t>
            </a:r>
            <a:r>
              <a:rPr lang="en-US" sz="2400" dirty="0" smtClean="0"/>
              <a:t> course, from Wilmette Institute.</a:t>
            </a:r>
          </a:p>
          <a:p>
            <a:pPr>
              <a:spcBef>
                <a:spcPts val="1800"/>
              </a:spcBef>
            </a:pPr>
            <a:r>
              <a:rPr lang="en-US" sz="2400" dirty="0" smtClean="0"/>
              <a:t>Special thanks to the faculty members Christopher Buck and </a:t>
            </a:r>
            <a:r>
              <a:rPr lang="en-US" sz="2400" dirty="0" err="1" smtClean="0"/>
              <a:t>Necati</a:t>
            </a:r>
            <a:r>
              <a:rPr lang="en-US" sz="2400" dirty="0" smtClean="0"/>
              <a:t> </a:t>
            </a:r>
            <a:r>
              <a:rPr lang="en-US" sz="2400" dirty="0" err="1" smtClean="0"/>
              <a:t>Alkan</a:t>
            </a:r>
            <a:r>
              <a:rPr lang="en-US" sz="2400" dirty="0" smtClean="0"/>
              <a:t> for the guidance, encouragement, suggestions, and comments.</a:t>
            </a:r>
          </a:p>
          <a:p>
            <a:pPr>
              <a:spcBef>
                <a:spcPts val="1800"/>
              </a:spcBef>
            </a:pPr>
            <a:r>
              <a:rPr lang="en-US" sz="2400" dirty="0" smtClean="0"/>
              <a:t>Special thanks to Robert Stockman for the comments, patience and support.</a:t>
            </a:r>
            <a:endParaRPr lang="en-US" sz="2400" dirty="0"/>
          </a:p>
        </p:txBody>
      </p:sp>
      <p:sp>
        <p:nvSpPr>
          <p:cNvPr id="7" name="Date Placeholder 3"/>
          <p:cNvSpPr txBox="1">
            <a:spLocks/>
          </p:cNvSpPr>
          <p:nvPr/>
        </p:nvSpPr>
        <p:spPr>
          <a:xfrm>
            <a:off x="457200" y="6483350"/>
            <a:ext cx="2133600" cy="365125"/>
          </a:xfrm>
          <a:prstGeom prst="rect">
            <a:avLst/>
          </a:prstGeom>
        </p:spPr>
        <p:txBody>
          <a:bodyPr vert="horz" lIns="91440" tIns="45720" rIns="91440" bIns="45720" rtlCol="0" anchor="ctr"/>
          <a:lstStyle>
            <a:defPPr>
              <a:defRPr lang="en-US"/>
            </a:defPPr>
            <a:lvl1pPr algn="l" rtl="0" fontAlgn="auto">
              <a:spcBef>
                <a:spcPts val="0"/>
              </a:spcBef>
              <a:spcAft>
                <a:spcPts val="0"/>
              </a:spcAft>
              <a:defRPr sz="105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defRPr/>
            </a:pPr>
            <a:r>
              <a:rPr lang="en-US" smtClean="0"/>
              <a:t>Marco Oliveira</a:t>
            </a:r>
            <a:endParaRPr lang="en-US" dirty="0"/>
          </a:p>
        </p:txBody>
      </p:sp>
      <p:sp>
        <p:nvSpPr>
          <p:cNvPr id="8" name="Slide Number Placeholder 4"/>
          <p:cNvSpPr txBox="1">
            <a:spLocks/>
          </p:cNvSpPr>
          <p:nvPr/>
        </p:nvSpPr>
        <p:spPr>
          <a:xfrm>
            <a:off x="6553200" y="6483350"/>
            <a:ext cx="2133600" cy="365125"/>
          </a:xfrm>
          <a:prstGeom prst="rect">
            <a:avLst/>
          </a:prstGeom>
        </p:spPr>
        <p:txBody>
          <a:bodyPr vert="horz" lIns="91440" tIns="45720" rIns="91440" bIns="45720" rtlCol="0" anchor="ctr"/>
          <a:lstStyle>
            <a:defPPr>
              <a:defRPr lang="en-US"/>
            </a:defPPr>
            <a:lvl1pPr algn="r"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defRPr/>
            </a:pPr>
            <a:fld id="{C72A4EE4-B3BE-411B-90F0-0CA5DC032A38}" type="slidenum">
              <a:rPr lang="en-US" smtClean="0"/>
              <a:pPr>
                <a:defRPr/>
              </a:pPr>
              <a:t>63</a:t>
            </a:fld>
            <a:endParaRPr lang="en-US" dirty="0"/>
          </a:p>
        </p:txBody>
      </p:sp>
      <p:pic>
        <p:nvPicPr>
          <p:cNvPr id="9" name="Picture 2" descr="Resultado de imagem para wilmette institute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3181" y="702019"/>
            <a:ext cx="2960060" cy="1912397"/>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p:cNvSpPr>
            <a:spLocks noGrp="1"/>
          </p:cNvSpPr>
          <p:nvPr>
            <p:ph type="title"/>
          </p:nvPr>
        </p:nvSpPr>
        <p:spPr>
          <a:xfrm>
            <a:off x="470079" y="1187523"/>
            <a:ext cx="5660265" cy="941388"/>
          </a:xfrm>
        </p:spPr>
        <p:txBody>
          <a:bodyPr/>
          <a:lstStyle/>
          <a:p>
            <a:r>
              <a:rPr lang="en-US" dirty="0" smtClean="0"/>
              <a:t>Acknowledgements </a:t>
            </a:r>
            <a:endParaRPr lang="en-US" dirty="0"/>
          </a:p>
        </p:txBody>
      </p:sp>
    </p:spTree>
    <p:extLst>
      <p:ext uri="{BB962C8B-B14F-4D97-AF65-F5344CB8AC3E}">
        <p14:creationId xmlns:p14="http://schemas.microsoft.com/office/powerpoint/2010/main" val="266071750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31842" y="2336490"/>
            <a:ext cx="4826358" cy="1127930"/>
          </a:xfrm>
        </p:spPr>
        <p:txBody>
          <a:bodyPr/>
          <a:lstStyle/>
          <a:p>
            <a:pPr algn="l"/>
            <a:r>
              <a:rPr lang="en-US" sz="4800" b="1" dirty="0" smtClean="0"/>
              <a:t>Marco Oliveira</a:t>
            </a:r>
            <a:endParaRPr lang="en-US" sz="4800" b="1" dirty="0"/>
          </a:p>
        </p:txBody>
      </p:sp>
      <p:sp>
        <p:nvSpPr>
          <p:cNvPr id="3" name="Subtitle 2"/>
          <p:cNvSpPr>
            <a:spLocks noGrp="1"/>
          </p:cNvSpPr>
          <p:nvPr>
            <p:ph type="subTitle" idx="1"/>
          </p:nvPr>
        </p:nvSpPr>
        <p:spPr>
          <a:xfrm>
            <a:off x="3721994" y="3915180"/>
            <a:ext cx="4675030" cy="1378041"/>
          </a:xfrm>
        </p:spPr>
        <p:txBody>
          <a:bodyPr/>
          <a:lstStyle/>
          <a:p>
            <a:pPr algn="l"/>
            <a:r>
              <a:rPr lang="en-US" sz="1800" dirty="0" smtClean="0"/>
              <a:t>http://</a:t>
            </a:r>
            <a:r>
              <a:rPr lang="en-US" sz="1800" dirty="0"/>
              <a:t>www.facebook.com/Marco.Oliveira.PT</a:t>
            </a:r>
          </a:p>
          <a:p>
            <a:pPr algn="l"/>
            <a:r>
              <a:rPr lang="en-US" sz="1800" dirty="0" smtClean="0"/>
              <a:t>http</a:t>
            </a:r>
            <a:r>
              <a:rPr lang="en-US" sz="1800" dirty="0"/>
              <a:t>://povodebaha.blogspot.com/</a:t>
            </a:r>
          </a:p>
          <a:p>
            <a:pPr algn="l"/>
            <a:r>
              <a:rPr lang="en-US" sz="1800" dirty="0"/>
              <a:t>http://www.youtube.com/user/marco1963</a:t>
            </a:r>
          </a:p>
          <a:p>
            <a:pPr algn="l"/>
            <a:r>
              <a:rPr lang="en-US" sz="1800" dirty="0"/>
              <a:t>http://www.scribd.com/Marco_Oliveira</a:t>
            </a:r>
            <a:endParaRPr lang="en-US" sz="1800" dirty="0" smtClean="0"/>
          </a:p>
        </p:txBody>
      </p:sp>
      <p:sp>
        <p:nvSpPr>
          <p:cNvPr id="4" name="Slide Number Placeholder 3"/>
          <p:cNvSpPr>
            <a:spLocks noGrp="1"/>
          </p:cNvSpPr>
          <p:nvPr>
            <p:ph type="sldNum" sz="quarter" idx="12"/>
          </p:nvPr>
        </p:nvSpPr>
        <p:spPr/>
        <p:txBody>
          <a:bodyPr/>
          <a:lstStyle/>
          <a:p>
            <a:pPr>
              <a:defRPr/>
            </a:pPr>
            <a:fld id="{16F747D9-EB07-48CD-9B52-878F3C5EEEAA}" type="slidenum">
              <a:rPr lang="en-US" smtClean="0"/>
              <a:pPr>
                <a:defRPr/>
              </a:pPr>
              <a:t>64</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a:p>
        </p:txBody>
      </p:sp>
      <p:sp>
        <p:nvSpPr>
          <p:cNvPr id="7" name="AutoShape 2" descr="Image may contain: 1 pers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PT"/>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4645" y="2859113"/>
            <a:ext cx="2305316" cy="2305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6671256" y="160338"/>
            <a:ext cx="2292440" cy="16555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Tree>
    <p:extLst>
      <p:ext uri="{BB962C8B-B14F-4D97-AF65-F5344CB8AC3E}">
        <p14:creationId xmlns:p14="http://schemas.microsoft.com/office/powerpoint/2010/main" val="9840594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Bahá'u'lláh’s</a:t>
            </a:r>
            <a:r>
              <a:rPr lang="en-US" dirty="0" smtClean="0"/>
              <a:t> life</a:t>
            </a:r>
            <a:endParaRPr lang="en-US" dirty="0"/>
          </a:p>
        </p:txBody>
      </p:sp>
      <p:sp>
        <p:nvSpPr>
          <p:cNvPr id="3" name="Content Placeholder 2"/>
          <p:cNvSpPr>
            <a:spLocks noGrp="1"/>
          </p:cNvSpPr>
          <p:nvPr>
            <p:ph idx="1"/>
          </p:nvPr>
        </p:nvSpPr>
        <p:spPr/>
        <p:txBody>
          <a:bodyPr/>
          <a:lstStyle/>
          <a:p>
            <a:pPr marL="0" indent="0">
              <a:buNone/>
            </a:pPr>
            <a:r>
              <a:rPr lang="en-US" sz="2400" dirty="0" smtClean="0"/>
              <a:t>Baha'u'llah's </a:t>
            </a:r>
            <a:r>
              <a:rPr lang="en-US" sz="2400" dirty="0"/>
              <a:t>life has been divided into four stages by Shoghi Effendi:</a:t>
            </a:r>
          </a:p>
          <a:p>
            <a:r>
              <a:rPr lang="en-US" sz="2400" dirty="0"/>
              <a:t>1817–44 -- wealth and ease and “solicitude for the interests of the poor”</a:t>
            </a:r>
          </a:p>
          <a:p>
            <a:r>
              <a:rPr lang="en-US" sz="2400" dirty="0"/>
              <a:t>1844–52 -- conversion and “discipleship”</a:t>
            </a:r>
          </a:p>
          <a:p>
            <a:r>
              <a:rPr lang="en-US" sz="2400" dirty="0"/>
              <a:t>1852 </a:t>
            </a:r>
            <a:r>
              <a:rPr lang="en-US" sz="2400" dirty="0" smtClean="0"/>
              <a:t>-- imprisonment</a:t>
            </a:r>
            <a:endParaRPr lang="en-US" sz="2400" dirty="0"/>
          </a:p>
          <a:p>
            <a:r>
              <a:rPr lang="en-US" sz="2400" dirty="0"/>
              <a:t>1852–1892 </a:t>
            </a:r>
            <a:r>
              <a:rPr lang="en-US" sz="2400" dirty="0" smtClean="0"/>
              <a:t>-- </a:t>
            </a:r>
            <a:r>
              <a:rPr lang="en-US" sz="2400" dirty="0"/>
              <a:t>ministry (several exiles):</a:t>
            </a:r>
          </a:p>
          <a:p>
            <a:pPr lvl="2"/>
            <a:r>
              <a:rPr lang="en-US" dirty="0"/>
              <a:t>Baghdad (1853-1863)</a:t>
            </a:r>
          </a:p>
          <a:p>
            <a:pPr lvl="2"/>
            <a:r>
              <a:rPr lang="en-US" dirty="0"/>
              <a:t>Constantinople/Adrianople </a:t>
            </a:r>
            <a:r>
              <a:rPr lang="en-US" dirty="0" smtClean="0"/>
              <a:t>(</a:t>
            </a:r>
            <a:r>
              <a:rPr lang="en-US" dirty="0"/>
              <a:t>1863-68); </a:t>
            </a:r>
          </a:p>
          <a:p>
            <a:pPr lvl="2"/>
            <a:r>
              <a:rPr lang="en-US" dirty="0"/>
              <a:t>‘</a:t>
            </a:r>
            <a:r>
              <a:rPr lang="en-US" dirty="0" err="1"/>
              <a:t>Akká</a:t>
            </a:r>
            <a:r>
              <a:rPr lang="en-US" dirty="0"/>
              <a:t> (1868-1892</a:t>
            </a:r>
            <a:r>
              <a:rPr lang="en-US" dirty="0" smtClean="0"/>
              <a:t>)</a:t>
            </a:r>
            <a:endParaRPr lang="en-US" dirty="0"/>
          </a:p>
        </p:txBody>
      </p:sp>
      <p:sp>
        <p:nvSpPr>
          <p:cNvPr id="4" name="Slide Number Placeholder 3"/>
          <p:cNvSpPr>
            <a:spLocks noGrp="1"/>
          </p:cNvSpPr>
          <p:nvPr>
            <p:ph type="sldNum" sz="quarter" idx="12"/>
          </p:nvPr>
        </p:nvSpPr>
        <p:spPr/>
        <p:txBody>
          <a:bodyPr/>
          <a:lstStyle/>
          <a:p>
            <a:pPr>
              <a:defRPr/>
            </a:pPr>
            <a:fld id="{C72A4EE4-B3BE-411B-90F0-0CA5DC032A38}" type="slidenum">
              <a:rPr lang="en-US" smtClean="0"/>
              <a:pPr>
                <a:defRPr/>
              </a:pPr>
              <a:t>7</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36035502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Exiles </a:t>
            </a:r>
            <a:r>
              <a:rPr lang="en-US" dirty="0"/>
              <a:t>of </a:t>
            </a:r>
            <a:r>
              <a:rPr lang="en-US" dirty="0" smtClean="0"/>
              <a:t>Bahá'u</a:t>
            </a:r>
            <a:r>
              <a:rPr lang="en-US" dirty="0"/>
              <a:t>'</a:t>
            </a:r>
            <a:r>
              <a:rPr lang="en-US" dirty="0" smtClean="0"/>
              <a:t>lláh</a:t>
            </a:r>
            <a:endParaRPr lang="en-US" dirty="0"/>
          </a:p>
        </p:txBody>
      </p:sp>
      <p:sp>
        <p:nvSpPr>
          <p:cNvPr id="5" name="AutoShape 2" descr="http://www.1830ndaytona.info/wp-content/uploads/2017/04/map-of-travels-12-map-the-travels-bahaullah.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PT"/>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978" y="1460793"/>
            <a:ext cx="7806947" cy="4779586"/>
          </a:xfrm>
          <a:prstGeom prst="rect">
            <a:avLst/>
          </a:prstGeom>
        </p:spPr>
      </p:pic>
      <p:sp>
        <p:nvSpPr>
          <p:cNvPr id="3" name="Slide Number Placeholder 2"/>
          <p:cNvSpPr>
            <a:spLocks noGrp="1"/>
          </p:cNvSpPr>
          <p:nvPr>
            <p:ph type="sldNum" sz="quarter" idx="12"/>
          </p:nvPr>
        </p:nvSpPr>
        <p:spPr/>
        <p:txBody>
          <a:bodyPr/>
          <a:lstStyle/>
          <a:p>
            <a:pPr>
              <a:defRPr/>
            </a:pPr>
            <a:fld id="{C72A4EE4-B3BE-411B-90F0-0CA5DC032A38}" type="slidenum">
              <a:rPr lang="en-US" smtClean="0"/>
              <a:pPr>
                <a:defRPr/>
              </a:pPr>
              <a:t>8</a:t>
            </a:fld>
            <a:endParaRPr lang="en-US"/>
          </a:p>
        </p:txBody>
      </p:sp>
      <p:sp>
        <p:nvSpPr>
          <p:cNvPr id="6" name="Date Placeholder 5"/>
          <p:cNvSpPr>
            <a:spLocks noGrp="1"/>
          </p:cNvSpPr>
          <p:nvPr>
            <p:ph type="dt" sz="half" idx="10"/>
          </p:nvPr>
        </p:nvSpPr>
        <p:spPr/>
        <p:txBody>
          <a:bodyPr/>
          <a:lstStyle/>
          <a:p>
            <a:pPr>
              <a:defRPr/>
            </a:pPr>
            <a:r>
              <a:rPr lang="pt-PT" smtClean="0"/>
              <a:t>Marco Oliveira</a:t>
            </a:r>
            <a:endParaRPr lang="en-US" dirty="0"/>
          </a:p>
        </p:txBody>
      </p:sp>
    </p:spTree>
    <p:extLst>
      <p:ext uri="{BB962C8B-B14F-4D97-AF65-F5344CB8AC3E}">
        <p14:creationId xmlns:p14="http://schemas.microsoft.com/office/powerpoint/2010/main" val="21164377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Relevance of the Main Bahá’í Writings</a:t>
            </a:r>
            <a:endParaRPr lang="pt-PT" sz="4000" dirty="0"/>
          </a:p>
        </p:txBody>
      </p:sp>
      <p:sp>
        <p:nvSpPr>
          <p:cNvPr id="8" name="TextBox 7"/>
          <p:cNvSpPr txBox="1"/>
          <p:nvPr/>
        </p:nvSpPr>
        <p:spPr>
          <a:xfrm>
            <a:off x="3027930" y="4565725"/>
            <a:ext cx="1138453" cy="400110"/>
          </a:xfrm>
          <a:prstGeom prst="rect">
            <a:avLst/>
          </a:prstGeom>
          <a:noFill/>
        </p:spPr>
        <p:txBody>
          <a:bodyPr wrap="none" rtlCol="0">
            <a:spAutoFit/>
          </a:bodyPr>
          <a:lstStyle/>
          <a:p>
            <a:r>
              <a:rPr lang="en-US" sz="2000" dirty="0" smtClean="0"/>
              <a:t>Doctrinal</a:t>
            </a:r>
            <a:endParaRPr lang="en-US" sz="2000" dirty="0"/>
          </a:p>
        </p:txBody>
      </p:sp>
      <p:sp>
        <p:nvSpPr>
          <p:cNvPr id="9" name="TextBox 8"/>
          <p:cNvSpPr txBox="1"/>
          <p:nvPr/>
        </p:nvSpPr>
        <p:spPr>
          <a:xfrm>
            <a:off x="5242442" y="5173644"/>
            <a:ext cx="876843" cy="400110"/>
          </a:xfrm>
          <a:prstGeom prst="rect">
            <a:avLst/>
          </a:prstGeom>
          <a:noFill/>
        </p:spPr>
        <p:txBody>
          <a:bodyPr wrap="none" rtlCol="0">
            <a:spAutoFit/>
          </a:bodyPr>
          <a:lstStyle/>
          <a:p>
            <a:r>
              <a:rPr lang="en-US" sz="2000" dirty="0" smtClean="0"/>
              <a:t>Ethical</a:t>
            </a:r>
            <a:endParaRPr lang="en-US" sz="2000" dirty="0"/>
          </a:p>
        </p:txBody>
      </p:sp>
      <p:sp>
        <p:nvSpPr>
          <p:cNvPr id="10" name="TextBox 9"/>
          <p:cNvSpPr txBox="1"/>
          <p:nvPr/>
        </p:nvSpPr>
        <p:spPr>
          <a:xfrm>
            <a:off x="7268632" y="5792723"/>
            <a:ext cx="1050929" cy="400110"/>
          </a:xfrm>
          <a:prstGeom prst="rect">
            <a:avLst/>
          </a:prstGeom>
          <a:noFill/>
        </p:spPr>
        <p:txBody>
          <a:bodyPr wrap="none" rtlCol="0">
            <a:spAutoFit/>
          </a:bodyPr>
          <a:lstStyle/>
          <a:p>
            <a:r>
              <a:rPr lang="en-US" sz="2000" dirty="0" smtClean="0"/>
              <a:t>Mystical</a:t>
            </a:r>
            <a:endParaRPr lang="en-US" sz="2000" dirty="0"/>
          </a:p>
        </p:txBody>
      </p:sp>
      <p:sp>
        <p:nvSpPr>
          <p:cNvPr id="11" name="TextBox 10"/>
          <p:cNvSpPr txBox="1"/>
          <p:nvPr/>
        </p:nvSpPr>
        <p:spPr>
          <a:xfrm>
            <a:off x="797810" y="4017333"/>
            <a:ext cx="1268232" cy="400110"/>
          </a:xfrm>
          <a:prstGeom prst="rect">
            <a:avLst/>
          </a:prstGeom>
          <a:noFill/>
        </p:spPr>
        <p:txBody>
          <a:bodyPr wrap="none" rtlCol="0">
            <a:spAutoFit/>
          </a:bodyPr>
          <a:lstStyle/>
          <a:p>
            <a:r>
              <a:rPr lang="en-US" sz="2000" dirty="0" smtClean="0"/>
              <a:t>Legislative</a:t>
            </a:r>
          </a:p>
        </p:txBody>
      </p:sp>
      <p:sp>
        <p:nvSpPr>
          <p:cNvPr id="3" name="Slide Number Placeholder 2"/>
          <p:cNvSpPr>
            <a:spLocks noGrp="1"/>
          </p:cNvSpPr>
          <p:nvPr>
            <p:ph type="sldNum" sz="quarter" idx="12"/>
          </p:nvPr>
        </p:nvSpPr>
        <p:spPr/>
        <p:txBody>
          <a:bodyPr/>
          <a:lstStyle/>
          <a:p>
            <a:pPr>
              <a:defRPr/>
            </a:pPr>
            <a:fld id="{C72A4EE4-B3BE-411B-90F0-0CA5DC032A38}" type="slidenum">
              <a:rPr lang="en-US" smtClean="0"/>
              <a:pPr>
                <a:defRPr/>
              </a:pPr>
              <a:t>9</a:t>
            </a:fld>
            <a:endParaRPr lang="en-US"/>
          </a:p>
        </p:txBody>
      </p:sp>
      <p:sp>
        <p:nvSpPr>
          <p:cNvPr id="13" name="Date Placeholder 12"/>
          <p:cNvSpPr>
            <a:spLocks noGrp="1"/>
          </p:cNvSpPr>
          <p:nvPr>
            <p:ph type="dt" sz="half" idx="10"/>
          </p:nvPr>
        </p:nvSpPr>
        <p:spPr/>
        <p:txBody>
          <a:bodyPr/>
          <a:lstStyle/>
          <a:p>
            <a:pPr>
              <a:defRPr/>
            </a:pPr>
            <a:r>
              <a:rPr lang="pt-PT" smtClean="0"/>
              <a:t>Marco Oliveira</a:t>
            </a:r>
            <a:endParaRPr lang="en-US" dirty="0"/>
          </a:p>
        </p:txBody>
      </p:sp>
      <p:sp>
        <p:nvSpPr>
          <p:cNvPr id="15" name="AutoShape 2" descr="Resultado de imagem para why &quot;kitab-i-Iqan&quot; has no chapter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PT"/>
          </a:p>
        </p:txBody>
      </p:sp>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5033" y="3179595"/>
            <a:ext cx="1211662" cy="19940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rotWithShape="1">
          <a:blip r:embed="rId4">
            <a:extLst>
              <a:ext uri="{28A0092B-C50C-407E-A947-70E740481C1C}">
                <a14:useLocalDpi xmlns:a14="http://schemas.microsoft.com/office/drawing/2010/main" val="0"/>
              </a:ext>
            </a:extLst>
          </a:blip>
          <a:srcRect l="19953" r="18150"/>
          <a:stretch/>
        </p:blipFill>
        <p:spPr bwMode="auto">
          <a:xfrm>
            <a:off x="7168577" y="3771550"/>
            <a:ext cx="1251040" cy="20211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Imagem relacionad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9783" y="2039272"/>
            <a:ext cx="1206259" cy="197806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Resultado de imagem para &quot;Kitab-i-Iqan&quot; persian calligraphy"/>
          <p:cNvPicPr>
            <a:picLocks noChangeAspect="1" noChangeArrowheads="1"/>
          </p:cNvPicPr>
          <p:nvPr/>
        </p:nvPicPr>
        <p:blipFill rotWithShape="1">
          <a:blip r:embed="rId6">
            <a:extLst>
              <a:ext uri="{28A0092B-C50C-407E-A947-70E740481C1C}">
                <a14:useLocalDpi xmlns:a14="http://schemas.microsoft.com/office/drawing/2010/main" val="0"/>
              </a:ext>
            </a:extLst>
          </a:blip>
          <a:srcRect l="7309" t="2987" r="5383" b="3912"/>
          <a:stretch/>
        </p:blipFill>
        <p:spPr bwMode="auto">
          <a:xfrm>
            <a:off x="2881667" y="2603817"/>
            <a:ext cx="1430977" cy="1961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9091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7253</Words>
  <Application>Microsoft Office PowerPoint</Application>
  <PresentationFormat>On-screen Show (4:3)</PresentationFormat>
  <Paragraphs>543</Paragraphs>
  <Slides>64</Slides>
  <Notes>29</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Office Theme</vt:lpstr>
      <vt:lpstr>The Book of Certitude</vt:lpstr>
      <vt:lpstr>Agenda</vt:lpstr>
      <vt:lpstr>Introduction (1)</vt:lpstr>
      <vt:lpstr>Introduction (2)</vt:lpstr>
      <vt:lpstr>Historical Background</vt:lpstr>
      <vt:lpstr>Bahá’u’lláh (1817-1892)</vt:lpstr>
      <vt:lpstr>Bahá'u'lláh’s life</vt:lpstr>
      <vt:lpstr>Exiles of Bahá'u'lláh</vt:lpstr>
      <vt:lpstr>Relevance of the Main Bahá’í Writings</vt:lpstr>
      <vt:lpstr>The Báb (1819-1850)</vt:lpstr>
      <vt:lpstr>Family of the Báb (Afnáns)</vt:lpstr>
      <vt:lpstr>The Great Uncle</vt:lpstr>
      <vt:lpstr>Questions from the Great Uncle</vt:lpstr>
      <vt:lpstr>If the Uncle were Christian…</vt:lpstr>
      <vt:lpstr>Outline of the Book of Certitude</vt:lpstr>
      <vt:lpstr>Style of the Book of Certitude</vt:lpstr>
      <vt:lpstr>Three Main Themes</vt:lpstr>
      <vt:lpstr>Original Manuscript</vt:lpstr>
      <vt:lpstr>God</vt:lpstr>
      <vt:lpstr> The concept of God</vt:lpstr>
      <vt:lpstr>Unknowable Essence</vt:lpstr>
      <vt:lpstr>Source of everything</vt:lpstr>
      <vt:lpstr>No direct tie…</vt:lpstr>
      <vt:lpstr>Creation reflects the Creator</vt:lpstr>
      <vt:lpstr>Some Titles of God in the Íqán</vt:lpstr>
      <vt:lpstr>1871 Edition</vt:lpstr>
      <vt:lpstr>The Manifestations of God</vt:lpstr>
      <vt:lpstr>The Manifestations of God</vt:lpstr>
      <vt:lpstr>Progressive Revelation</vt:lpstr>
      <vt:lpstr>The Manifestations of God</vt:lpstr>
      <vt:lpstr>Oneness of Manifestations</vt:lpstr>
      <vt:lpstr>A connection to God</vt:lpstr>
      <vt:lpstr>A twofold station</vt:lpstr>
      <vt:lpstr>A twofold station</vt:lpstr>
      <vt:lpstr>Opposition and persecution</vt:lpstr>
      <vt:lpstr>A twofold language</vt:lpstr>
      <vt:lpstr>A twofold language</vt:lpstr>
      <vt:lpstr>New interpretations</vt:lpstr>
      <vt:lpstr>“Resurrection”</vt:lpstr>
      <vt:lpstr>“Resurrection”</vt:lpstr>
      <vt:lpstr>“Return of a Prophet”</vt:lpstr>
      <vt:lpstr>“Sovereignty”</vt:lpstr>
      <vt:lpstr>“Seal of the Prophets”</vt:lpstr>
      <vt:lpstr>1893 Bombay Lithograph</vt:lpstr>
      <vt:lpstr>The Human Being</vt:lpstr>
      <vt:lpstr>The Human Being</vt:lpstr>
      <vt:lpstr>A Supreme Degree…</vt:lpstr>
      <vt:lpstr>The Deep Questions</vt:lpstr>
      <vt:lpstr>A transformative knowledge</vt:lpstr>
      <vt:lpstr>Expectation and Rejection</vt:lpstr>
      <vt:lpstr>Detachment from all…</vt:lpstr>
      <vt:lpstr>Never seek to exalt himself…</vt:lpstr>
      <vt:lpstr>Moral Reform</vt:lpstr>
      <vt:lpstr>Baghdad, 19th Century</vt:lpstr>
      <vt:lpstr>Signs of a new Revelation</vt:lpstr>
      <vt:lpstr>Introduction</vt:lpstr>
      <vt:lpstr>Every single note</vt:lpstr>
      <vt:lpstr>Waters of Everlasting Life</vt:lpstr>
      <vt:lpstr>Quote from Hidden Words</vt:lpstr>
      <vt:lpstr>In this later Revelation…</vt:lpstr>
      <vt:lpstr>Final Paragraphs</vt:lpstr>
      <vt:lpstr>Bibliography</vt:lpstr>
      <vt:lpstr>Acknowledgements </vt:lpstr>
      <vt:lpstr>Marco Oliveira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Marco Oliveira</dc:creator>
  <cp:lastModifiedBy>Marco Oliveira</cp:lastModifiedBy>
  <cp:revision>294</cp:revision>
  <cp:lastPrinted>2017-11-04T22:21:27Z</cp:lastPrinted>
  <dcterms:created xsi:type="dcterms:W3CDTF">2011-01-19T10:24:17Z</dcterms:created>
  <dcterms:modified xsi:type="dcterms:W3CDTF">2017-11-04T22:24:03Z</dcterms:modified>
</cp:coreProperties>
</file>