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7" r:id="rId1"/>
  </p:sldMasterIdLst>
  <p:sldIdLst>
    <p:sldId id="259" r:id="rId2"/>
    <p:sldId id="262" r:id="rId3"/>
    <p:sldId id="266" r:id="rId4"/>
    <p:sldId id="267" r:id="rId5"/>
    <p:sldId id="269" r:id="rId6"/>
    <p:sldId id="270" r:id="rId7"/>
    <p:sldId id="271" r:id="rId8"/>
    <p:sldId id="27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varScale="1">
        <p:scale>
          <a:sx n="93" d="100"/>
          <a:sy n="93" d="100"/>
        </p:scale>
        <p:origin x="92"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75917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746863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15552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7927242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55894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674763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208491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995512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657053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4061769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66308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0E2943-00BD-4F4E-A913-804E0B6A5217}" type="datetimeFigureOut">
              <a:rPr lang="en-AU" smtClean="0"/>
              <a:t>12/12/2024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552227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0E2943-00BD-4F4E-A913-804E0B6A5217}" type="datetimeFigureOut">
              <a:rPr lang="en-AU" smtClean="0"/>
              <a:t>12/12/2024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991636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0E2943-00BD-4F4E-A913-804E0B6A5217}" type="datetimeFigureOut">
              <a:rPr lang="en-AU" smtClean="0"/>
              <a:t>12/12/2024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597713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053713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24729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90E2943-00BD-4F4E-A913-804E0B6A5217}" type="datetimeFigureOut">
              <a:rPr lang="en-AU" smtClean="0"/>
              <a:t>12/12/2024</a:t>
            </a:fld>
            <a:endParaRPr lang="en-A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764ACEA-3434-4EBC-B7CA-3D4523A33DA7}" type="slidenum">
              <a:rPr lang="en-AU" smtClean="0"/>
              <a:t>‹#›</a:t>
            </a:fld>
            <a:endParaRPr lang="en-AU"/>
          </a:p>
        </p:txBody>
      </p:sp>
    </p:spTree>
    <p:extLst>
      <p:ext uri="{BB962C8B-B14F-4D97-AF65-F5344CB8AC3E}">
        <p14:creationId xmlns:p14="http://schemas.microsoft.com/office/powerpoint/2010/main" val="2797835513"/>
      </p:ext>
    </p:extLst>
  </p:cSld>
  <p:clrMap bg1="dk1" tx1="lt1" bg2="dk2" tx2="lt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 id="2147483800" r:id="rId13"/>
    <p:sldLayoutId id="2147483801" r:id="rId14"/>
    <p:sldLayoutId id="2147483802" r:id="rId15"/>
    <p:sldLayoutId id="214748380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493972" y="1317850"/>
            <a:ext cx="10515600" cy="5014197"/>
          </a:xfrm>
        </p:spPr>
        <p:txBody>
          <a:bodyPr>
            <a:noAutofit/>
          </a:bodyPr>
          <a:lstStyle/>
          <a:p>
            <a:pPr marL="0" indent="0" algn="ctr">
              <a:buNone/>
            </a:pPr>
            <a:endParaRPr lang="en-GB" sz="3100" dirty="0"/>
          </a:p>
          <a:p>
            <a:pPr marL="0" indent="0" algn="ctr">
              <a:buNone/>
            </a:pPr>
            <a:endParaRPr lang="en-GB" sz="4000" dirty="0"/>
          </a:p>
          <a:p>
            <a:pPr marL="0" indent="0" algn="ctr">
              <a:buNone/>
            </a:pPr>
            <a:r>
              <a:rPr lang="en-GB" sz="4000" dirty="0"/>
              <a:t>The Love of ‘</a:t>
            </a:r>
            <a:r>
              <a:rPr lang="en-GB" sz="4000" dirty="0" err="1"/>
              <a:t>Abdu’l-Bahá</a:t>
            </a:r>
            <a:r>
              <a:rPr lang="en-GB" sz="4000" dirty="0"/>
              <a:t> for Iran</a:t>
            </a:r>
          </a:p>
          <a:p>
            <a:pPr marL="0" indent="0" algn="ctr">
              <a:buNone/>
            </a:pPr>
            <a:endParaRPr lang="en-GB" sz="4000" dirty="0"/>
          </a:p>
          <a:p>
            <a:pPr marL="0" indent="0" algn="ctr">
              <a:buNone/>
            </a:pPr>
            <a:endParaRPr lang="en-GB" sz="4000" dirty="0"/>
          </a:p>
          <a:p>
            <a:pPr marL="0" indent="0" algn="ctr">
              <a:buNone/>
            </a:pPr>
            <a:endParaRPr lang="en-GB" sz="4000" dirty="0"/>
          </a:p>
          <a:p>
            <a:pPr marL="0" indent="0" algn="r">
              <a:buNone/>
            </a:pPr>
            <a:r>
              <a:rPr lang="en-AU" sz="2000" b="1" i="1" dirty="0">
                <a:effectLst>
                  <a:outerShdw blurRad="38100" dist="38100" dir="2700000" algn="tl">
                    <a:srgbClr val="000000">
                      <a:alpha val="43137"/>
                    </a:srgbClr>
                  </a:outerShdw>
                </a:effectLst>
              </a:rPr>
              <a:t>Compiled by: Mohammad Norozi</a:t>
            </a:r>
          </a:p>
          <a:p>
            <a:pPr marL="0" indent="0" algn="ctr">
              <a:buNone/>
            </a:pPr>
            <a:endParaRPr lang="en-GB" sz="4000" dirty="0"/>
          </a:p>
          <a:p>
            <a:pPr marL="0" indent="0">
              <a:buNone/>
            </a:pPr>
            <a:endParaRPr lang="en-GB" sz="2400" dirty="0"/>
          </a:p>
        </p:txBody>
      </p:sp>
    </p:spTree>
    <p:extLst>
      <p:ext uri="{BB962C8B-B14F-4D97-AF65-F5344CB8AC3E}">
        <p14:creationId xmlns:p14="http://schemas.microsoft.com/office/powerpoint/2010/main" val="567262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398761" y="203079"/>
            <a:ext cx="11151555" cy="6562105"/>
          </a:xfrm>
        </p:spPr>
        <p:txBody>
          <a:bodyPr>
            <a:noAutofit/>
          </a:bodyPr>
          <a:lstStyle/>
          <a:p>
            <a:pPr marL="0" indent="0">
              <a:buNone/>
            </a:pPr>
            <a:endParaRPr lang="en-GB" sz="2400" dirty="0"/>
          </a:p>
          <a:p>
            <a:pPr marL="0" indent="0">
              <a:buNone/>
            </a:pPr>
            <a:endParaRPr lang="en-GB" sz="3200" dirty="0"/>
          </a:p>
        </p:txBody>
      </p:sp>
      <p:sp>
        <p:nvSpPr>
          <p:cNvPr id="4" name="TextBox 3">
            <a:extLst>
              <a:ext uri="{FF2B5EF4-FFF2-40B4-BE49-F238E27FC236}">
                <a16:creationId xmlns:a16="http://schemas.microsoft.com/office/drawing/2014/main" id="{FF88C27D-7F85-09DA-248E-58E534A78F99}"/>
              </a:ext>
            </a:extLst>
          </p:cNvPr>
          <p:cNvSpPr txBox="1"/>
          <p:nvPr/>
        </p:nvSpPr>
        <p:spPr>
          <a:xfrm>
            <a:off x="501889" y="330009"/>
            <a:ext cx="10814670" cy="6863417"/>
          </a:xfrm>
          <a:prstGeom prst="rect">
            <a:avLst/>
          </a:prstGeom>
          <a:noFill/>
        </p:spPr>
        <p:txBody>
          <a:bodyPr wrap="square">
            <a:spAutoFit/>
          </a:bodyPr>
          <a:lstStyle/>
          <a:p>
            <a:pPr algn="just"/>
            <a:endParaRPr lang="en-GB" sz="2000" dirty="0"/>
          </a:p>
          <a:p>
            <a:pPr algn="just"/>
            <a:r>
              <a:rPr lang="en-GB" sz="2000" dirty="0"/>
              <a:t>‘</a:t>
            </a:r>
            <a:r>
              <a:rPr lang="en-GB" sz="2000" dirty="0" err="1"/>
              <a:t>Abdu’l-Bahá</a:t>
            </a:r>
            <a:r>
              <a:rPr lang="en-GB" sz="2000" dirty="0"/>
              <a:t> was only as a boy of seven when He ceased to have a life in His homeland, Iran, and faced the injustice cruelties.</a:t>
            </a:r>
          </a:p>
          <a:p>
            <a:pPr algn="just"/>
            <a:endParaRPr lang="en-GB" sz="2000" dirty="0"/>
          </a:p>
          <a:p>
            <a:pPr algn="just"/>
            <a:r>
              <a:rPr lang="en-GB" sz="2000" dirty="0"/>
              <a:t>His Father was confined to the </a:t>
            </a:r>
            <a:r>
              <a:rPr lang="en-GB" sz="2000" dirty="0" err="1"/>
              <a:t>Síyáh-Chál</a:t>
            </a:r>
            <a:r>
              <a:rPr lang="en-GB" sz="2000" dirty="0"/>
              <a:t> of </a:t>
            </a:r>
            <a:r>
              <a:rPr lang="en-GB" sz="2000" dirty="0" err="1"/>
              <a:t>Náṣiri’d-Dín</a:t>
            </a:r>
            <a:r>
              <a:rPr lang="en-GB" sz="2000" dirty="0"/>
              <a:t> </a:t>
            </a:r>
            <a:r>
              <a:rPr lang="en-GB" sz="2000" dirty="0" err="1"/>
              <a:t>Sháh</a:t>
            </a:r>
            <a:r>
              <a:rPr lang="en-GB" sz="2000" dirty="0"/>
              <a:t>, and He Himself suffered intense hardship in order to secure the bare necessities of life. </a:t>
            </a:r>
          </a:p>
          <a:p>
            <a:pPr algn="just"/>
            <a:endParaRPr lang="en-GB" sz="2000" dirty="0"/>
          </a:p>
          <a:p>
            <a:pPr algn="just"/>
            <a:r>
              <a:rPr lang="en-GB" sz="2000" dirty="0"/>
              <a:t>Eventually, at the age of eight, He was forced to leave His homeland, accompanied by His family and a number of other </a:t>
            </a:r>
            <a:r>
              <a:rPr lang="en-GB" sz="2000" dirty="0" err="1"/>
              <a:t>Bábís</a:t>
            </a:r>
            <a:r>
              <a:rPr lang="en-GB" sz="2000" dirty="0"/>
              <a:t>, through the snow-covered mountain passes of </a:t>
            </a:r>
            <a:r>
              <a:rPr lang="en-GB" sz="2000" dirty="0" err="1"/>
              <a:t>Asadábád</a:t>
            </a:r>
            <a:r>
              <a:rPr lang="en-GB" sz="2000" dirty="0"/>
              <a:t> in </a:t>
            </a:r>
            <a:r>
              <a:rPr lang="en-GB" sz="2000" dirty="0" err="1"/>
              <a:t>Hamadán</a:t>
            </a:r>
            <a:r>
              <a:rPr lang="en-GB" sz="2000" dirty="0"/>
              <a:t>—during an unbearably cold winter without the proper clothing to provide sufficient warmth.</a:t>
            </a:r>
          </a:p>
          <a:p>
            <a:pPr algn="just"/>
            <a:endParaRPr lang="en-GB" sz="2000" dirty="0"/>
          </a:p>
          <a:p>
            <a:pPr algn="just"/>
            <a:endParaRPr lang="en-GB" sz="2000" dirty="0"/>
          </a:p>
          <a:p>
            <a:pPr algn="just"/>
            <a:endParaRPr lang="en-GB" sz="2000" dirty="0"/>
          </a:p>
          <a:p>
            <a:pPr algn="just"/>
            <a:endParaRPr lang="en-GB" sz="2000" dirty="0"/>
          </a:p>
          <a:p>
            <a:pPr algn="just"/>
            <a:endParaRPr lang="en-GB" sz="2000" dirty="0"/>
          </a:p>
          <a:p>
            <a:pPr algn="just"/>
            <a:endParaRPr lang="en-GB" sz="2000" dirty="0"/>
          </a:p>
          <a:p>
            <a:pPr algn="just"/>
            <a:endParaRPr lang="en-GB" sz="2000" dirty="0"/>
          </a:p>
          <a:p>
            <a:pPr algn="just"/>
            <a:endParaRPr lang="en-GB" sz="2000" dirty="0"/>
          </a:p>
          <a:p>
            <a:pPr algn="just"/>
            <a:endParaRPr lang="en-GB" sz="2000" dirty="0"/>
          </a:p>
          <a:p>
            <a:pPr algn="just"/>
            <a:endParaRPr lang="en-GB" sz="2000" dirty="0"/>
          </a:p>
          <a:p>
            <a:pPr algn="just"/>
            <a:endParaRPr lang="en-AU" sz="2000" dirty="0"/>
          </a:p>
        </p:txBody>
      </p:sp>
    </p:spTree>
    <p:extLst>
      <p:ext uri="{BB962C8B-B14F-4D97-AF65-F5344CB8AC3E}">
        <p14:creationId xmlns:p14="http://schemas.microsoft.com/office/powerpoint/2010/main" val="2958449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398761" y="203079"/>
            <a:ext cx="11151555" cy="6562105"/>
          </a:xfrm>
        </p:spPr>
        <p:txBody>
          <a:bodyPr>
            <a:noAutofit/>
          </a:bodyPr>
          <a:lstStyle/>
          <a:p>
            <a:pPr marL="0" indent="0">
              <a:buNone/>
            </a:pPr>
            <a:endParaRPr lang="en-GB" sz="2400" dirty="0"/>
          </a:p>
          <a:p>
            <a:pPr marL="0" indent="0">
              <a:buNone/>
            </a:pPr>
            <a:endParaRPr lang="en-GB" sz="3200" dirty="0"/>
          </a:p>
        </p:txBody>
      </p:sp>
      <p:sp>
        <p:nvSpPr>
          <p:cNvPr id="4" name="TextBox 3">
            <a:extLst>
              <a:ext uri="{FF2B5EF4-FFF2-40B4-BE49-F238E27FC236}">
                <a16:creationId xmlns:a16="http://schemas.microsoft.com/office/drawing/2014/main" id="{FF88C27D-7F85-09DA-248E-58E534A78F99}"/>
              </a:ext>
            </a:extLst>
          </p:cNvPr>
          <p:cNvSpPr txBox="1"/>
          <p:nvPr/>
        </p:nvSpPr>
        <p:spPr>
          <a:xfrm>
            <a:off x="501889" y="330009"/>
            <a:ext cx="10814670" cy="5632311"/>
          </a:xfrm>
          <a:prstGeom prst="rect">
            <a:avLst/>
          </a:prstGeom>
          <a:noFill/>
        </p:spPr>
        <p:txBody>
          <a:bodyPr wrap="square">
            <a:spAutoFit/>
          </a:bodyPr>
          <a:lstStyle/>
          <a:p>
            <a:pPr algn="just"/>
            <a:endParaRPr lang="en-GB" sz="2000" dirty="0"/>
          </a:p>
          <a:p>
            <a:pPr algn="just"/>
            <a:r>
              <a:rPr lang="en-GB" sz="2000" dirty="0"/>
              <a:t>‘</a:t>
            </a:r>
            <a:r>
              <a:rPr lang="en-GB" sz="2000" dirty="0" err="1"/>
              <a:t>Abdu’l-Bahá</a:t>
            </a:r>
            <a:r>
              <a:rPr lang="en-GB" sz="2000" dirty="0"/>
              <a:t> was Iranian; He remained Iranian, He loved Iran. Negligence of the state of His homeland had no place for Him. He wrote and said many things about Iran. </a:t>
            </a:r>
          </a:p>
          <a:p>
            <a:pPr algn="just"/>
            <a:endParaRPr lang="en-GB" sz="2000" dirty="0"/>
          </a:p>
          <a:p>
            <a:pPr algn="just"/>
            <a:r>
              <a:rPr lang="en-GB" sz="2000" dirty="0"/>
              <a:t>He once said, “Although I left Iran sixty years ago, I am still not content to renounce even the smallest of Iranian customs. The </a:t>
            </a:r>
            <a:r>
              <a:rPr lang="en-GB" sz="2000" dirty="0" err="1"/>
              <a:t>Baháʼís</a:t>
            </a:r>
            <a:r>
              <a:rPr lang="en-GB" sz="2000" dirty="0"/>
              <a:t> adore Iran. They do not just speak idly!”</a:t>
            </a:r>
            <a:r>
              <a:rPr lang="en-GB" sz="2000" baseline="30000" dirty="0"/>
              <a:t>1</a:t>
            </a:r>
            <a:r>
              <a:rPr lang="en-GB" sz="2000" dirty="0"/>
              <a:t> </a:t>
            </a:r>
          </a:p>
          <a:p>
            <a:pPr algn="just"/>
            <a:endParaRPr lang="en-GB" sz="2000" dirty="0"/>
          </a:p>
          <a:p>
            <a:pPr algn="just"/>
            <a:r>
              <a:rPr lang="en-GB" sz="2000" dirty="0"/>
              <a:t>He speaks of His loving attachment to His homeland—and in a prayer that illustrates His native Iran, He writes of its natural landscape with the utmost enthusiasm and captivation:</a:t>
            </a:r>
          </a:p>
          <a:p>
            <a:pPr algn="just"/>
            <a:endParaRPr lang="en-GB" sz="2000" dirty="0"/>
          </a:p>
          <a:p>
            <a:pPr algn="just"/>
            <a:endParaRPr lang="en-GB" sz="2000" dirty="0"/>
          </a:p>
          <a:p>
            <a:pPr algn="just"/>
            <a:endParaRPr lang="en-GB" sz="2000" dirty="0"/>
          </a:p>
          <a:p>
            <a:pPr algn="just"/>
            <a:endParaRPr lang="en-GB" sz="2000" dirty="0"/>
          </a:p>
          <a:p>
            <a:pPr algn="just"/>
            <a:endParaRPr lang="en-GB" sz="2000" dirty="0"/>
          </a:p>
          <a:p>
            <a:pPr algn="just"/>
            <a:endParaRPr lang="en-GB" sz="2000" dirty="0"/>
          </a:p>
          <a:p>
            <a:pPr algn="just"/>
            <a:endParaRPr lang="en-GB" sz="2000" dirty="0"/>
          </a:p>
          <a:p>
            <a:pPr algn="just"/>
            <a:endParaRPr lang="en-GB" sz="2000" dirty="0"/>
          </a:p>
          <a:p>
            <a:pPr algn="just"/>
            <a:endParaRPr lang="en-GB" sz="2000" dirty="0"/>
          </a:p>
        </p:txBody>
      </p:sp>
    </p:spTree>
    <p:extLst>
      <p:ext uri="{BB962C8B-B14F-4D97-AF65-F5344CB8AC3E}">
        <p14:creationId xmlns:p14="http://schemas.microsoft.com/office/powerpoint/2010/main" val="3967588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398761" y="203079"/>
            <a:ext cx="11151555" cy="6562105"/>
          </a:xfrm>
        </p:spPr>
        <p:txBody>
          <a:bodyPr>
            <a:noAutofit/>
          </a:bodyPr>
          <a:lstStyle/>
          <a:p>
            <a:pPr marL="0" indent="0">
              <a:buNone/>
            </a:pPr>
            <a:endParaRPr lang="en-GB" sz="2400" dirty="0"/>
          </a:p>
          <a:p>
            <a:pPr marL="0" indent="0">
              <a:buNone/>
            </a:pPr>
            <a:endParaRPr lang="en-GB" sz="3200" dirty="0"/>
          </a:p>
        </p:txBody>
      </p:sp>
      <p:sp>
        <p:nvSpPr>
          <p:cNvPr id="4" name="TextBox 3">
            <a:extLst>
              <a:ext uri="{FF2B5EF4-FFF2-40B4-BE49-F238E27FC236}">
                <a16:creationId xmlns:a16="http://schemas.microsoft.com/office/drawing/2014/main" id="{FF88C27D-7F85-09DA-248E-58E534A78F99}"/>
              </a:ext>
            </a:extLst>
          </p:cNvPr>
          <p:cNvSpPr txBox="1"/>
          <p:nvPr/>
        </p:nvSpPr>
        <p:spPr>
          <a:xfrm>
            <a:off x="501889" y="330009"/>
            <a:ext cx="10814670" cy="6555641"/>
          </a:xfrm>
          <a:prstGeom prst="rect">
            <a:avLst/>
          </a:prstGeom>
          <a:noFill/>
        </p:spPr>
        <p:txBody>
          <a:bodyPr wrap="square">
            <a:spAutoFit/>
          </a:bodyPr>
          <a:lstStyle/>
          <a:p>
            <a:pPr algn="just"/>
            <a:endParaRPr lang="en-GB" sz="2000" dirty="0"/>
          </a:p>
          <a:p>
            <a:pPr algn="just"/>
            <a:r>
              <a:rPr lang="en-GB" sz="2000" dirty="0"/>
              <a:t>“O sanctified God! From the beginning, Thou didst make the earth of Iran to be fragrant with musk; her soil Thou hast caused to stir all things, yielding forth great knowledge and gleaming pearls. From her East hath Thy sun ever shed its </a:t>
            </a:r>
            <a:r>
              <a:rPr lang="en-GB" sz="2000" dirty="0" err="1"/>
              <a:t>splendor</a:t>
            </a:r>
            <a:r>
              <a:rPr lang="en-GB" sz="2000" dirty="0"/>
              <a:t>, and in her West could the shining moon always be readily discerned. Her land </a:t>
            </a:r>
            <a:r>
              <a:rPr lang="en-GB" sz="2000" dirty="0" err="1"/>
              <a:t>reareth</a:t>
            </a:r>
            <a:r>
              <a:rPr lang="en-GB" sz="2000" dirty="0"/>
              <a:t> with love, and her celestially tranquil fields are filled with invigorating flowers and foliage. Her hills are bedecked with fresh and luscious fruit, and her meadows rouse even the garden of Paradise to jealousy. Her wisdom </a:t>
            </a:r>
            <a:r>
              <a:rPr lang="en-GB" sz="2000" dirty="0" err="1"/>
              <a:t>stemmeth</a:t>
            </a:r>
            <a:r>
              <a:rPr lang="en-GB" sz="2000" dirty="0"/>
              <a:t> from her heavenly message and supernal summons, and she </a:t>
            </a:r>
            <a:r>
              <a:rPr lang="en-GB" sz="2000" dirty="0" err="1"/>
              <a:t>surgeth</a:t>
            </a:r>
            <a:r>
              <a:rPr lang="en-GB" sz="2000" dirty="0"/>
              <a:t> with the force of a billowing, fathomless ocean.”</a:t>
            </a:r>
            <a:r>
              <a:rPr lang="en-GB" sz="2000" baseline="30000" dirty="0"/>
              <a:t>2</a:t>
            </a:r>
          </a:p>
          <a:p>
            <a:pPr algn="just"/>
            <a:endParaRPr lang="en-GB" sz="2000" dirty="0"/>
          </a:p>
          <a:p>
            <a:pPr algn="just"/>
            <a:endParaRPr lang="en-GB" sz="2000" dirty="0"/>
          </a:p>
          <a:p>
            <a:pPr algn="just"/>
            <a:endParaRPr lang="en-GB" sz="2000" dirty="0"/>
          </a:p>
          <a:p>
            <a:pPr algn="just"/>
            <a:endParaRPr lang="en-GB" sz="2000" dirty="0"/>
          </a:p>
          <a:p>
            <a:pPr algn="just"/>
            <a:endParaRPr lang="en-GB" sz="2000" dirty="0"/>
          </a:p>
          <a:p>
            <a:pPr algn="just"/>
            <a:endParaRPr lang="en-GB" sz="2000" dirty="0"/>
          </a:p>
          <a:p>
            <a:pPr algn="just"/>
            <a:endParaRPr lang="en-GB" sz="2000" dirty="0"/>
          </a:p>
          <a:p>
            <a:pPr algn="just"/>
            <a:r>
              <a:rPr lang="en-GB" sz="1600" dirty="0"/>
              <a:t>1: Passage from a Tablet of ‘</a:t>
            </a:r>
            <a:r>
              <a:rPr lang="en-GB" sz="1600" dirty="0" err="1"/>
              <a:t>Abdu’l-Bahá</a:t>
            </a:r>
            <a:r>
              <a:rPr lang="en-GB" sz="1600" dirty="0"/>
              <a:t>, published in </a:t>
            </a:r>
            <a:r>
              <a:rPr lang="en-GB" sz="1600" dirty="0" err="1"/>
              <a:t>Má’idiy-i-Ásmání</a:t>
            </a:r>
            <a:r>
              <a:rPr lang="en-GB" sz="1600" dirty="0"/>
              <a:t>, vol. 5, p. 45. Provisional rendering by Adib </a:t>
            </a:r>
            <a:r>
              <a:rPr lang="en-GB" sz="1600" dirty="0" err="1"/>
              <a:t>Masoumian</a:t>
            </a:r>
            <a:r>
              <a:rPr lang="en-GB" sz="1600" dirty="0"/>
              <a:t> and Naeem </a:t>
            </a:r>
            <a:r>
              <a:rPr lang="en-GB" sz="1600" dirty="0" err="1"/>
              <a:t>Nabiliakbar</a:t>
            </a:r>
            <a:r>
              <a:rPr lang="en-GB" sz="1600" dirty="0"/>
              <a:t>.</a:t>
            </a:r>
            <a:endParaRPr lang="en-AU" sz="1600" dirty="0"/>
          </a:p>
          <a:p>
            <a:pPr algn="just"/>
            <a:endParaRPr lang="en-GB" sz="1600" dirty="0"/>
          </a:p>
          <a:p>
            <a:pPr algn="just"/>
            <a:r>
              <a:rPr lang="en-GB" sz="1600" dirty="0"/>
              <a:t>2: Passage from a prayer of ‘</a:t>
            </a:r>
            <a:r>
              <a:rPr lang="en-GB" sz="1600" dirty="0" err="1"/>
              <a:t>Abdu’l-Bahá</a:t>
            </a:r>
            <a:r>
              <a:rPr lang="en-GB" sz="1600" dirty="0"/>
              <a:t>, published in </a:t>
            </a:r>
            <a:r>
              <a:rPr lang="en-GB" sz="1600" dirty="0" err="1"/>
              <a:t>Makátíb-i-Ḥaḍrat-i</a:t>
            </a:r>
            <a:r>
              <a:rPr lang="en-GB" sz="1600" dirty="0"/>
              <a:t>-‘</a:t>
            </a:r>
            <a:r>
              <a:rPr lang="en-GB" sz="1600" dirty="0" err="1"/>
              <a:t>Abdu’l-Bahá</a:t>
            </a:r>
            <a:r>
              <a:rPr lang="en-GB" sz="1600" dirty="0"/>
              <a:t>, vol. 2, p. 82. Provisional rendering by </a:t>
            </a:r>
            <a:r>
              <a:rPr lang="en-GB" sz="1600" dirty="0" err="1"/>
              <a:t>by</a:t>
            </a:r>
            <a:r>
              <a:rPr lang="en-GB" sz="1600" dirty="0"/>
              <a:t> Adib </a:t>
            </a:r>
            <a:r>
              <a:rPr lang="en-GB" sz="1600" dirty="0" err="1"/>
              <a:t>Masoumian</a:t>
            </a:r>
            <a:r>
              <a:rPr lang="en-GB" sz="1600" dirty="0"/>
              <a:t> and Naeem </a:t>
            </a:r>
            <a:r>
              <a:rPr lang="en-GB" sz="1600" dirty="0" err="1"/>
              <a:t>Nabiliakbar</a:t>
            </a:r>
            <a:r>
              <a:rPr lang="en-GB" sz="1600" dirty="0"/>
              <a:t>.</a:t>
            </a:r>
            <a:endParaRPr lang="en-AU" sz="1600" dirty="0"/>
          </a:p>
          <a:p>
            <a:pPr algn="just"/>
            <a:endParaRPr lang="en-AU" sz="2000" dirty="0"/>
          </a:p>
        </p:txBody>
      </p:sp>
    </p:spTree>
    <p:extLst>
      <p:ext uri="{BB962C8B-B14F-4D97-AF65-F5344CB8AC3E}">
        <p14:creationId xmlns:p14="http://schemas.microsoft.com/office/powerpoint/2010/main" val="893061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398761" y="203079"/>
            <a:ext cx="11151555" cy="6562105"/>
          </a:xfrm>
        </p:spPr>
        <p:txBody>
          <a:bodyPr>
            <a:noAutofit/>
          </a:bodyPr>
          <a:lstStyle/>
          <a:p>
            <a:pPr marL="0" indent="0">
              <a:buNone/>
            </a:pPr>
            <a:endParaRPr lang="en-GB" sz="2400" dirty="0"/>
          </a:p>
          <a:p>
            <a:pPr marL="0" indent="0">
              <a:buNone/>
            </a:pPr>
            <a:endParaRPr lang="en-GB" sz="3200" dirty="0"/>
          </a:p>
        </p:txBody>
      </p:sp>
      <p:sp>
        <p:nvSpPr>
          <p:cNvPr id="4" name="TextBox 3">
            <a:extLst>
              <a:ext uri="{FF2B5EF4-FFF2-40B4-BE49-F238E27FC236}">
                <a16:creationId xmlns:a16="http://schemas.microsoft.com/office/drawing/2014/main" id="{FF88C27D-7F85-09DA-248E-58E534A78F99}"/>
              </a:ext>
            </a:extLst>
          </p:cNvPr>
          <p:cNvSpPr txBox="1"/>
          <p:nvPr/>
        </p:nvSpPr>
        <p:spPr>
          <a:xfrm>
            <a:off x="501889" y="330009"/>
            <a:ext cx="10814670" cy="6063198"/>
          </a:xfrm>
          <a:prstGeom prst="rect">
            <a:avLst/>
          </a:prstGeom>
          <a:noFill/>
        </p:spPr>
        <p:txBody>
          <a:bodyPr wrap="square">
            <a:spAutoFit/>
          </a:bodyPr>
          <a:lstStyle/>
          <a:p>
            <a:pPr algn="just"/>
            <a:endParaRPr lang="en-GB" sz="2000" dirty="0"/>
          </a:p>
          <a:p>
            <a:pPr algn="just"/>
            <a:r>
              <a:rPr lang="en-GB" sz="2000" dirty="0"/>
              <a:t>Through the analogy of nature, ‘</a:t>
            </a:r>
            <a:r>
              <a:rPr lang="en-GB" sz="2000" dirty="0" err="1"/>
              <a:t>Abdu’l-Bahá</a:t>
            </a:r>
            <a:r>
              <a:rPr lang="en-GB" sz="2000" dirty="0"/>
              <a:t> speaks of changes unfolding in Iran and its decline. Here, He speaks of the illumination of that “inner/true Iran”.</a:t>
            </a:r>
          </a:p>
          <a:p>
            <a:pPr algn="just"/>
            <a:endParaRPr lang="en-GB" sz="2000" dirty="0"/>
          </a:p>
          <a:p>
            <a:pPr algn="just"/>
            <a:r>
              <a:rPr lang="en-GB" sz="2000" dirty="0"/>
              <a:t>“. . . the fresh springtime arrived, and the soul-stirring winds were wafted; the clouds let loose their copious rain, and the light of that nurturing Sun shone forth. The country was stirred; the heap of dust was changed into a bed of roses, and soil once barren became the envy of every garden. The world was made anew, and the fame of Iran spread far and wide. Her mountainous plains grew lush and verdant, and the birds of the meadows warbled their melodies.”</a:t>
            </a:r>
            <a:r>
              <a:rPr lang="en-GB" sz="2000" baseline="30000" dirty="0"/>
              <a:t>3</a:t>
            </a:r>
          </a:p>
          <a:p>
            <a:pPr algn="just"/>
            <a:endParaRPr lang="en-GB" sz="2000" dirty="0"/>
          </a:p>
          <a:p>
            <a:pPr algn="just"/>
            <a:endParaRPr lang="en-GB" sz="2000" dirty="0"/>
          </a:p>
          <a:p>
            <a:pPr algn="just"/>
            <a:endParaRPr lang="en-GB" sz="2000" dirty="0"/>
          </a:p>
          <a:p>
            <a:pPr algn="just"/>
            <a:endParaRPr lang="en-GB" sz="2000" dirty="0"/>
          </a:p>
          <a:p>
            <a:pPr algn="just"/>
            <a:endParaRPr lang="en-GB" sz="2000" dirty="0"/>
          </a:p>
          <a:p>
            <a:pPr algn="just"/>
            <a:endParaRPr lang="en-GB" sz="2000" dirty="0"/>
          </a:p>
          <a:p>
            <a:pPr algn="just"/>
            <a:endParaRPr lang="en-GB" sz="2000" dirty="0"/>
          </a:p>
          <a:p>
            <a:pPr algn="just"/>
            <a:endParaRPr lang="en-GB" sz="1600" dirty="0"/>
          </a:p>
          <a:p>
            <a:pPr algn="just"/>
            <a:r>
              <a:rPr lang="en-GB" sz="1600" dirty="0"/>
              <a:t>3: ‘</a:t>
            </a:r>
            <a:r>
              <a:rPr lang="en-GB" sz="1600" dirty="0" err="1"/>
              <a:t>Abdu’l-Bahá</a:t>
            </a:r>
            <a:r>
              <a:rPr lang="en-GB" sz="1600" dirty="0"/>
              <a:t>, </a:t>
            </a:r>
            <a:r>
              <a:rPr lang="en-GB" sz="1600" dirty="0" err="1"/>
              <a:t>Makátíb</a:t>
            </a:r>
            <a:r>
              <a:rPr lang="en-GB" sz="1600" dirty="0"/>
              <a:t>, vol. 2, pp. 82–83. Provisional rendering by Adib </a:t>
            </a:r>
            <a:r>
              <a:rPr lang="en-GB" sz="1600" dirty="0" err="1"/>
              <a:t>Masoumian</a:t>
            </a:r>
            <a:r>
              <a:rPr lang="en-GB" sz="1600" dirty="0"/>
              <a:t> and Naeem </a:t>
            </a:r>
            <a:r>
              <a:rPr lang="en-GB" sz="1600" dirty="0" err="1"/>
              <a:t>Nabiliakbar</a:t>
            </a:r>
            <a:r>
              <a:rPr lang="en-GB" sz="1600" dirty="0"/>
              <a:t>.</a:t>
            </a:r>
            <a:endParaRPr lang="en-AU" sz="1600" dirty="0"/>
          </a:p>
          <a:p>
            <a:pPr algn="just"/>
            <a:endParaRPr lang="en-GB" sz="1600" dirty="0"/>
          </a:p>
        </p:txBody>
      </p:sp>
    </p:spTree>
    <p:extLst>
      <p:ext uri="{BB962C8B-B14F-4D97-AF65-F5344CB8AC3E}">
        <p14:creationId xmlns:p14="http://schemas.microsoft.com/office/powerpoint/2010/main" val="768918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398761" y="203079"/>
            <a:ext cx="11151555" cy="6562105"/>
          </a:xfrm>
        </p:spPr>
        <p:txBody>
          <a:bodyPr>
            <a:noAutofit/>
          </a:bodyPr>
          <a:lstStyle/>
          <a:p>
            <a:pPr marL="0" indent="0">
              <a:buNone/>
            </a:pPr>
            <a:endParaRPr lang="en-GB" sz="2400" dirty="0"/>
          </a:p>
          <a:p>
            <a:pPr marL="0" indent="0">
              <a:buNone/>
            </a:pPr>
            <a:endParaRPr lang="en-GB" sz="3200" dirty="0"/>
          </a:p>
          <a:p>
            <a:pPr marL="0" indent="0">
              <a:buNone/>
            </a:pPr>
            <a:endParaRPr lang="en-GB" sz="3200" dirty="0"/>
          </a:p>
        </p:txBody>
      </p:sp>
      <p:sp>
        <p:nvSpPr>
          <p:cNvPr id="4" name="TextBox 3">
            <a:extLst>
              <a:ext uri="{FF2B5EF4-FFF2-40B4-BE49-F238E27FC236}">
                <a16:creationId xmlns:a16="http://schemas.microsoft.com/office/drawing/2014/main" id="{FF88C27D-7F85-09DA-248E-58E534A78F99}"/>
              </a:ext>
            </a:extLst>
          </p:cNvPr>
          <p:cNvSpPr txBox="1"/>
          <p:nvPr/>
        </p:nvSpPr>
        <p:spPr>
          <a:xfrm>
            <a:off x="501889" y="330009"/>
            <a:ext cx="10814670" cy="6309420"/>
          </a:xfrm>
          <a:prstGeom prst="rect">
            <a:avLst/>
          </a:prstGeom>
          <a:noFill/>
        </p:spPr>
        <p:txBody>
          <a:bodyPr wrap="square">
            <a:spAutoFit/>
          </a:bodyPr>
          <a:lstStyle/>
          <a:p>
            <a:pPr algn="just"/>
            <a:endParaRPr lang="en-GB" sz="2000" dirty="0"/>
          </a:p>
          <a:p>
            <a:pPr algn="just"/>
            <a:r>
              <a:rPr lang="en-GB" sz="2000" dirty="0"/>
              <a:t>‘</a:t>
            </a:r>
            <a:r>
              <a:rPr lang="en-GB" sz="2000" dirty="0" err="1"/>
              <a:t>Abdu’l-Bahá</a:t>
            </a:r>
            <a:r>
              <a:rPr lang="en-GB" sz="2000" dirty="0"/>
              <a:t> travelled to America when He was seventy, He spoke with His friends about His love of Iran, lamenting the ruin into which it had fallen and the lowest state into which its people had sunk. </a:t>
            </a:r>
          </a:p>
          <a:p>
            <a:pPr algn="just"/>
            <a:endParaRPr lang="en-GB" sz="2000" dirty="0"/>
          </a:p>
          <a:p>
            <a:pPr algn="just"/>
            <a:r>
              <a:rPr lang="en-GB" sz="2000" dirty="0"/>
              <a:t>He during that same journey in America, and through His presence at scientific, cultural, and religious gatherings gained a reputation as “a Persian” wishing to elevate the name of Iran. His love of Iran was such that His grandson </a:t>
            </a:r>
            <a:r>
              <a:rPr lang="en-GB" sz="2000" dirty="0" err="1"/>
              <a:t>Shoghi</a:t>
            </a:r>
            <a:r>
              <a:rPr lang="en-GB" sz="2000" dirty="0"/>
              <a:t> Effendi, who had never visited Iran, not only to wish to see Iran, but to make pilgrimage to it as a holy land, as he himself wrote:</a:t>
            </a:r>
          </a:p>
          <a:p>
            <a:pPr algn="just"/>
            <a:endParaRPr lang="en-GB" sz="2000" dirty="0"/>
          </a:p>
          <a:p>
            <a:pPr algn="just"/>
            <a:endParaRPr lang="en-GB" sz="2000" dirty="0"/>
          </a:p>
          <a:p>
            <a:pPr algn="just"/>
            <a:r>
              <a:rPr lang="en-GB" sz="2000" dirty="0"/>
              <a:t>“My highest aspiration, my heart’s most ardent desire, is to make pilgrimage to that repository of light . . . to have the honour of treading the radiant soil, and traversing the hallowed valleys, mountains, and hills of that most exalted clime; to inhale the sweet </a:t>
            </a:r>
            <a:r>
              <a:rPr lang="en-GB" sz="2000" dirty="0" err="1"/>
              <a:t>savors</a:t>
            </a:r>
            <a:r>
              <a:rPr lang="en-GB" sz="2000" dirty="0"/>
              <a:t> of holiness wafting from that land; and to drink the living waters from the rivers that flow in those regions.”</a:t>
            </a:r>
            <a:r>
              <a:rPr lang="en-GB" sz="2000" baseline="30000" dirty="0"/>
              <a:t>4</a:t>
            </a:r>
          </a:p>
          <a:p>
            <a:pPr algn="just"/>
            <a:endParaRPr lang="en-GB" sz="2000" dirty="0"/>
          </a:p>
          <a:p>
            <a:pPr algn="just"/>
            <a:endParaRPr lang="en-GB" sz="1600" dirty="0"/>
          </a:p>
          <a:p>
            <a:pPr algn="just"/>
            <a:r>
              <a:rPr lang="en-GB" sz="1600" dirty="0"/>
              <a:t>4: Passage from a letter of </a:t>
            </a:r>
            <a:r>
              <a:rPr lang="en-GB" sz="1600" dirty="0" err="1"/>
              <a:t>Shoghi</a:t>
            </a:r>
            <a:r>
              <a:rPr lang="en-GB" sz="1600" dirty="0"/>
              <a:t> Effendi, published in </a:t>
            </a:r>
            <a:r>
              <a:rPr lang="en-GB" sz="1600" dirty="0" err="1"/>
              <a:t>Tawqíʻát-i-Mubárakih</a:t>
            </a:r>
            <a:r>
              <a:rPr lang="en-GB" sz="1600" dirty="0"/>
              <a:t> (1922–1926), p. 72. Provisional rendering by Adib </a:t>
            </a:r>
            <a:r>
              <a:rPr lang="en-GB" sz="1600" dirty="0" err="1"/>
              <a:t>Masoumian</a:t>
            </a:r>
            <a:r>
              <a:rPr lang="en-GB" sz="1600" dirty="0"/>
              <a:t> and Naeem </a:t>
            </a:r>
            <a:r>
              <a:rPr lang="en-GB" sz="1600" dirty="0" err="1"/>
              <a:t>Nabiliakbar</a:t>
            </a:r>
            <a:r>
              <a:rPr lang="en-GB" sz="1600" dirty="0"/>
              <a:t>.</a:t>
            </a:r>
            <a:endParaRPr lang="en-AU" sz="1600" dirty="0"/>
          </a:p>
          <a:p>
            <a:pPr algn="just"/>
            <a:endParaRPr lang="en-GB" sz="1600" dirty="0"/>
          </a:p>
        </p:txBody>
      </p:sp>
    </p:spTree>
    <p:extLst>
      <p:ext uri="{BB962C8B-B14F-4D97-AF65-F5344CB8AC3E}">
        <p14:creationId xmlns:p14="http://schemas.microsoft.com/office/powerpoint/2010/main" val="2918545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398761" y="203079"/>
            <a:ext cx="11151555" cy="6562105"/>
          </a:xfrm>
        </p:spPr>
        <p:txBody>
          <a:bodyPr>
            <a:noAutofit/>
          </a:bodyPr>
          <a:lstStyle/>
          <a:p>
            <a:pPr marL="0" indent="0">
              <a:buNone/>
            </a:pPr>
            <a:endParaRPr lang="en-GB" sz="2400" dirty="0"/>
          </a:p>
          <a:p>
            <a:pPr marL="0" indent="0">
              <a:buNone/>
            </a:pPr>
            <a:endParaRPr lang="en-GB" sz="3200" dirty="0"/>
          </a:p>
        </p:txBody>
      </p:sp>
      <p:sp>
        <p:nvSpPr>
          <p:cNvPr id="4" name="TextBox 3">
            <a:extLst>
              <a:ext uri="{FF2B5EF4-FFF2-40B4-BE49-F238E27FC236}">
                <a16:creationId xmlns:a16="http://schemas.microsoft.com/office/drawing/2014/main" id="{FF88C27D-7F85-09DA-248E-58E534A78F99}"/>
              </a:ext>
            </a:extLst>
          </p:cNvPr>
          <p:cNvSpPr txBox="1"/>
          <p:nvPr/>
        </p:nvSpPr>
        <p:spPr>
          <a:xfrm>
            <a:off x="501889" y="330009"/>
            <a:ext cx="10814670" cy="6247864"/>
          </a:xfrm>
          <a:prstGeom prst="rect">
            <a:avLst/>
          </a:prstGeom>
          <a:noFill/>
        </p:spPr>
        <p:txBody>
          <a:bodyPr wrap="square">
            <a:spAutoFit/>
          </a:bodyPr>
          <a:lstStyle/>
          <a:p>
            <a:pPr algn="just"/>
            <a:endParaRPr lang="en-GB" sz="2000" dirty="0"/>
          </a:p>
          <a:p>
            <a:pPr algn="just"/>
            <a:r>
              <a:rPr lang="en-GB" sz="2000" dirty="0"/>
              <a:t>However, it should be noted that, ‘</a:t>
            </a:r>
            <a:r>
              <a:rPr lang="en-GB" sz="2000" dirty="0" err="1"/>
              <a:t>Abdu’l-Bahá’s</a:t>
            </a:r>
            <a:r>
              <a:rPr lang="en-GB" sz="2000" dirty="0"/>
              <a:t> loving bond to His homeland of Iran is, in His view, a particular matter, not a universal one. There is always the possibility of conflict between the particular and the universal. </a:t>
            </a:r>
          </a:p>
          <a:p>
            <a:pPr algn="just"/>
            <a:r>
              <a:rPr lang="en-GB" sz="2000" dirty="0"/>
              <a:t>‘</a:t>
            </a:r>
            <a:r>
              <a:rPr lang="en-GB" sz="2000" dirty="0" err="1"/>
              <a:t>Abdu’l-Bahá</a:t>
            </a:r>
            <a:r>
              <a:rPr lang="en-GB" sz="2000" dirty="0"/>
              <a:t> always argued against this particularistic element. In a talk given in Paris on 21 October 1911, close before World War I, He says:</a:t>
            </a:r>
          </a:p>
          <a:p>
            <a:pPr algn="just"/>
            <a:endParaRPr lang="en-GB" sz="2000" dirty="0"/>
          </a:p>
          <a:p>
            <a:pPr algn="just"/>
            <a:endParaRPr lang="en-GB" sz="2000" dirty="0"/>
          </a:p>
          <a:p>
            <a:pPr algn="just"/>
            <a:r>
              <a:rPr lang="en-GB" sz="2000" dirty="0"/>
              <a:t>“We wish for love among humanity to come about. Love requires connections. In one case, connections may be familial; in another, the means of love may be national connections; and in yet another, the means of love may consist in a single language . . . all these means are particular. Universal love will not come about [through them]. Love among the inhabitants of the same country may be effected, but the denizens of other nations will be deprived thereof . . . These connections will not result in universal love . . . inasmuch as those connections are material, and material connections are limited.”</a:t>
            </a:r>
            <a:r>
              <a:rPr lang="en-GB" sz="2000" baseline="30000" dirty="0"/>
              <a:t>5</a:t>
            </a:r>
          </a:p>
          <a:p>
            <a:pPr algn="just"/>
            <a:endParaRPr lang="en-GB" sz="2000" dirty="0"/>
          </a:p>
          <a:p>
            <a:pPr algn="just"/>
            <a:endParaRPr lang="en-GB" sz="1600" dirty="0"/>
          </a:p>
          <a:p>
            <a:pPr algn="just"/>
            <a:endParaRPr lang="en-GB" sz="1600" dirty="0"/>
          </a:p>
          <a:p>
            <a:pPr algn="just"/>
            <a:r>
              <a:rPr lang="en-GB" sz="1600" dirty="0"/>
              <a:t>5: Passage from a talk given by ‘</a:t>
            </a:r>
            <a:r>
              <a:rPr lang="en-GB" sz="1600" dirty="0" err="1"/>
              <a:t>Abdu’l-Bahá</a:t>
            </a:r>
            <a:r>
              <a:rPr lang="en-GB" sz="1600" dirty="0"/>
              <a:t> at the home of Mr. and Mrs. Scott, published in </a:t>
            </a:r>
            <a:r>
              <a:rPr lang="en-GB" sz="1600" dirty="0" err="1"/>
              <a:t>Khiṭábát-i-Ḥaḍrat-i</a:t>
            </a:r>
            <a:r>
              <a:rPr lang="en-GB" sz="1600" dirty="0"/>
              <a:t>-‘</a:t>
            </a:r>
            <a:r>
              <a:rPr lang="en-GB" sz="1600" dirty="0" err="1"/>
              <a:t>Abdu’l-Bahá</a:t>
            </a:r>
            <a:r>
              <a:rPr lang="en-GB" sz="1600" dirty="0"/>
              <a:t>, vol. 1, p. 65. Provisional rendering by Adib </a:t>
            </a:r>
            <a:r>
              <a:rPr lang="en-GB" sz="1600" dirty="0" err="1"/>
              <a:t>Masoumian</a:t>
            </a:r>
            <a:r>
              <a:rPr lang="en-GB" sz="1600" dirty="0"/>
              <a:t> and Naeem </a:t>
            </a:r>
            <a:r>
              <a:rPr lang="en-GB" sz="1600" dirty="0" err="1"/>
              <a:t>Nabiliakbar</a:t>
            </a:r>
            <a:r>
              <a:rPr lang="en-GB" sz="1600" dirty="0"/>
              <a:t>.</a:t>
            </a:r>
            <a:endParaRPr lang="en-AU" sz="1600" dirty="0"/>
          </a:p>
          <a:p>
            <a:pPr algn="just"/>
            <a:endParaRPr lang="en-GB" sz="1600" dirty="0"/>
          </a:p>
        </p:txBody>
      </p:sp>
    </p:spTree>
    <p:extLst>
      <p:ext uri="{BB962C8B-B14F-4D97-AF65-F5344CB8AC3E}">
        <p14:creationId xmlns:p14="http://schemas.microsoft.com/office/powerpoint/2010/main" val="576832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398761" y="203079"/>
            <a:ext cx="11151555" cy="6562105"/>
          </a:xfrm>
        </p:spPr>
        <p:txBody>
          <a:bodyPr>
            <a:noAutofit/>
          </a:bodyPr>
          <a:lstStyle/>
          <a:p>
            <a:pPr marL="0" indent="0">
              <a:buNone/>
            </a:pPr>
            <a:endParaRPr lang="en-GB" sz="2400" dirty="0"/>
          </a:p>
          <a:p>
            <a:pPr marL="0" indent="0">
              <a:buNone/>
            </a:pPr>
            <a:endParaRPr lang="en-GB" sz="3200" dirty="0"/>
          </a:p>
        </p:txBody>
      </p:sp>
      <p:sp>
        <p:nvSpPr>
          <p:cNvPr id="4" name="TextBox 3">
            <a:extLst>
              <a:ext uri="{FF2B5EF4-FFF2-40B4-BE49-F238E27FC236}">
                <a16:creationId xmlns:a16="http://schemas.microsoft.com/office/drawing/2014/main" id="{FF88C27D-7F85-09DA-248E-58E534A78F99}"/>
              </a:ext>
            </a:extLst>
          </p:cNvPr>
          <p:cNvSpPr txBox="1"/>
          <p:nvPr/>
        </p:nvSpPr>
        <p:spPr>
          <a:xfrm>
            <a:off x="501889" y="330009"/>
            <a:ext cx="10814670" cy="6309420"/>
          </a:xfrm>
          <a:prstGeom prst="rect">
            <a:avLst/>
          </a:prstGeom>
          <a:noFill/>
        </p:spPr>
        <p:txBody>
          <a:bodyPr wrap="square">
            <a:spAutoFit/>
          </a:bodyPr>
          <a:lstStyle/>
          <a:p>
            <a:pPr algn="just"/>
            <a:endParaRPr lang="en-GB" sz="2000" dirty="0"/>
          </a:p>
          <a:p>
            <a:pPr algn="just"/>
            <a:r>
              <a:rPr lang="en-GB" sz="2000" dirty="0"/>
              <a:t>Continuing His talk, He explains how we can access and manifest the </a:t>
            </a:r>
            <a:r>
              <a:rPr lang="en-GB" sz="2000"/>
              <a:t>spiritual capacities </a:t>
            </a:r>
            <a:r>
              <a:rPr lang="en-GB" sz="2000" dirty="0"/>
              <a:t>that lie latent within us:</a:t>
            </a:r>
          </a:p>
          <a:p>
            <a:pPr algn="just"/>
            <a:endParaRPr lang="en-GB" sz="2000" dirty="0"/>
          </a:p>
          <a:p>
            <a:pPr algn="just"/>
            <a:r>
              <a:rPr lang="en-GB" sz="2000" dirty="0"/>
              <a:t>“The greatest means for the unification of humanity is spiritual power, for it is not limited by any constraint. It is religion that can bring about the unity of all who dwell on earth. It is the act of turning to God that conduces to the oneness of the world. What is meant by “religion,” however, is not the blind imitations that prevail among mankind today. These are the cause of enmity and hatred; they lead to war and strife.”</a:t>
            </a:r>
            <a:r>
              <a:rPr lang="en-GB" sz="2000" baseline="30000" dirty="0"/>
              <a:t>6</a:t>
            </a:r>
          </a:p>
          <a:p>
            <a:pPr algn="just"/>
            <a:endParaRPr lang="en-GB" sz="2000" baseline="30000" dirty="0"/>
          </a:p>
          <a:p>
            <a:pPr algn="just"/>
            <a:endParaRPr lang="en-GB" sz="2000" baseline="30000" dirty="0"/>
          </a:p>
          <a:p>
            <a:pPr algn="just"/>
            <a:endParaRPr lang="en-GB" sz="2000" baseline="30000" dirty="0"/>
          </a:p>
          <a:p>
            <a:pPr algn="just"/>
            <a:endParaRPr lang="en-GB" sz="2000" baseline="30000" dirty="0"/>
          </a:p>
          <a:p>
            <a:pPr algn="just"/>
            <a:endParaRPr lang="en-GB" sz="2000" baseline="30000" dirty="0"/>
          </a:p>
          <a:p>
            <a:pPr algn="just"/>
            <a:endParaRPr lang="en-GB" sz="2000" baseline="30000" dirty="0"/>
          </a:p>
          <a:p>
            <a:pPr algn="just"/>
            <a:endParaRPr lang="en-GB" sz="2000" baseline="30000" dirty="0"/>
          </a:p>
          <a:p>
            <a:pPr algn="just"/>
            <a:endParaRPr lang="en-GB" sz="2000" baseline="30000" dirty="0"/>
          </a:p>
          <a:p>
            <a:pPr algn="just"/>
            <a:endParaRPr lang="en-GB" sz="2000" baseline="30000" dirty="0"/>
          </a:p>
          <a:p>
            <a:pPr algn="just"/>
            <a:endParaRPr lang="en-GB" sz="2000" baseline="30000" dirty="0"/>
          </a:p>
          <a:p>
            <a:pPr algn="just"/>
            <a:endParaRPr lang="en-GB" sz="2000" baseline="30000" dirty="0"/>
          </a:p>
          <a:p>
            <a:pPr algn="just"/>
            <a:endParaRPr lang="en-GB" sz="2000" baseline="30000" dirty="0"/>
          </a:p>
          <a:p>
            <a:pPr algn="just"/>
            <a:endParaRPr lang="en-GB" sz="1600" dirty="0"/>
          </a:p>
          <a:p>
            <a:pPr algn="just"/>
            <a:endParaRPr lang="en-GB" sz="1600" dirty="0"/>
          </a:p>
          <a:p>
            <a:pPr algn="just"/>
            <a:r>
              <a:rPr lang="en-GB" sz="1600" dirty="0"/>
              <a:t>6: ‘</a:t>
            </a:r>
            <a:r>
              <a:rPr lang="en-GB" sz="1600" dirty="0" err="1"/>
              <a:t>Abdu’l-Bahá</a:t>
            </a:r>
            <a:r>
              <a:rPr lang="en-GB" sz="1600" dirty="0"/>
              <a:t>, </a:t>
            </a:r>
            <a:r>
              <a:rPr lang="en-GB" sz="1600" dirty="0" err="1"/>
              <a:t>Khiṭábát</a:t>
            </a:r>
            <a:r>
              <a:rPr lang="en-GB" sz="1600" dirty="0"/>
              <a:t>, vol. 1, p. 66. Provisional rendering by Adib </a:t>
            </a:r>
            <a:r>
              <a:rPr lang="en-GB" sz="1600" dirty="0" err="1"/>
              <a:t>Masoumian</a:t>
            </a:r>
            <a:r>
              <a:rPr lang="en-GB" sz="1600" dirty="0"/>
              <a:t> and Naeem </a:t>
            </a:r>
            <a:r>
              <a:rPr lang="en-GB" sz="1600" dirty="0" err="1"/>
              <a:t>Nabiliakbar</a:t>
            </a:r>
            <a:r>
              <a:rPr lang="en-GB" sz="1600" dirty="0"/>
              <a:t>.</a:t>
            </a:r>
            <a:endParaRPr lang="en-AU" sz="1600" dirty="0"/>
          </a:p>
          <a:p>
            <a:pPr algn="just"/>
            <a:endParaRPr lang="en-GB" sz="1600" dirty="0"/>
          </a:p>
        </p:txBody>
      </p:sp>
    </p:spTree>
    <p:extLst>
      <p:ext uri="{BB962C8B-B14F-4D97-AF65-F5344CB8AC3E}">
        <p14:creationId xmlns:p14="http://schemas.microsoft.com/office/powerpoint/2010/main" val="341747676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0</TotalTime>
  <Words>1174</Words>
  <Application>Microsoft Office PowerPoint</Application>
  <PresentationFormat>Widescreen</PresentationFormat>
  <Paragraphs>100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Mohammad Norozi</dc:creator>
  <cp:lastModifiedBy>Mohammad Norozi</cp:lastModifiedBy>
  <cp:revision>31</cp:revision>
  <dcterms:created xsi:type="dcterms:W3CDTF">2019-10-04T05:31:12Z</dcterms:created>
  <dcterms:modified xsi:type="dcterms:W3CDTF">2024-12-12T15:12:14Z</dcterms:modified>
</cp:coreProperties>
</file>